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0"/>
  </p:notesMasterIdLst>
  <p:sldIdLst>
    <p:sldId id="258" r:id="rId2"/>
    <p:sldId id="426" r:id="rId3"/>
    <p:sldId id="287" r:id="rId4"/>
    <p:sldId id="344" r:id="rId5"/>
    <p:sldId id="425" r:id="rId6"/>
    <p:sldId id="262" r:id="rId7"/>
    <p:sldId id="330" r:id="rId8"/>
    <p:sldId id="310" r:id="rId9"/>
    <p:sldId id="264" r:id="rId10"/>
    <p:sldId id="343" r:id="rId11"/>
    <p:sldId id="342" r:id="rId12"/>
    <p:sldId id="309" r:id="rId13"/>
    <p:sldId id="382" r:id="rId14"/>
    <p:sldId id="407" r:id="rId15"/>
    <p:sldId id="260" r:id="rId16"/>
    <p:sldId id="307" r:id="rId17"/>
    <p:sldId id="375" r:id="rId18"/>
    <p:sldId id="268" r:id="rId19"/>
    <p:sldId id="284" r:id="rId20"/>
    <p:sldId id="291" r:id="rId21"/>
    <p:sldId id="297" r:id="rId22"/>
    <p:sldId id="376" r:id="rId23"/>
    <p:sldId id="377" r:id="rId24"/>
    <p:sldId id="311" r:id="rId25"/>
    <p:sldId id="313" r:id="rId26"/>
    <p:sldId id="380" r:id="rId27"/>
    <p:sldId id="378" r:id="rId28"/>
    <p:sldId id="334" r:id="rId29"/>
    <p:sldId id="379" r:id="rId30"/>
    <p:sldId id="368" r:id="rId31"/>
    <p:sldId id="293" r:id="rId32"/>
    <p:sldId id="369" r:id="rId33"/>
    <p:sldId id="298" r:id="rId34"/>
    <p:sldId id="308" r:id="rId35"/>
    <p:sldId id="276" r:id="rId36"/>
    <p:sldId id="288" r:id="rId37"/>
    <p:sldId id="289" r:id="rId38"/>
    <p:sldId id="312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77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51" autoAdjust="0"/>
    <p:restoredTop sz="94694"/>
  </p:normalViewPr>
  <p:slideViewPr>
    <p:cSldViewPr snapToGrid="0" snapToObjects="1">
      <p:cViewPr varScale="1">
        <p:scale>
          <a:sx n="108" d="100"/>
          <a:sy n="108" d="100"/>
        </p:scale>
        <p:origin x="90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5660FF-1DD6-49E3-8943-D5FD06D7097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4E4E031-1CFC-431F-87E0-F15277D7C3EC}">
      <dgm:prSet custT="1"/>
      <dgm:spPr/>
      <dgm:t>
        <a:bodyPr/>
        <a:lstStyle/>
        <a:p>
          <a:r>
            <a:rPr lang="en-US" sz="2400" dirty="0"/>
            <a:t>Accounting</a:t>
          </a:r>
        </a:p>
      </dgm:t>
    </dgm:pt>
    <dgm:pt modelId="{28552801-3558-4A08-91CE-B631E93F005D}" type="parTrans" cxnId="{2EBAD46D-527E-4B77-B17B-597893F6E72B}">
      <dgm:prSet/>
      <dgm:spPr/>
      <dgm:t>
        <a:bodyPr/>
        <a:lstStyle/>
        <a:p>
          <a:endParaRPr lang="en-US"/>
        </a:p>
      </dgm:t>
    </dgm:pt>
    <dgm:pt modelId="{21BC2995-6AE1-4F0F-9B53-3F0DD685D3BD}" type="sibTrans" cxnId="{2EBAD46D-527E-4B77-B17B-597893F6E72B}">
      <dgm:prSet/>
      <dgm:spPr/>
      <dgm:t>
        <a:bodyPr/>
        <a:lstStyle/>
        <a:p>
          <a:endParaRPr lang="en-US"/>
        </a:p>
      </dgm:t>
    </dgm:pt>
    <dgm:pt modelId="{DE7F9404-B880-4E28-893A-94FE6858F5E2}">
      <dgm:prSet custT="1"/>
      <dgm:spPr/>
      <dgm:t>
        <a:bodyPr/>
        <a:lstStyle/>
        <a:p>
          <a:r>
            <a:rPr lang="en-US" sz="2400" dirty="0"/>
            <a:t>Biology</a:t>
          </a:r>
          <a:endParaRPr lang="en-US" sz="1500" dirty="0"/>
        </a:p>
      </dgm:t>
    </dgm:pt>
    <dgm:pt modelId="{7EDE2776-4C27-43C6-85C9-AB97F2D34FA3}" type="parTrans" cxnId="{D822E6C1-35DE-4717-8174-DFBB7DFC8688}">
      <dgm:prSet/>
      <dgm:spPr/>
      <dgm:t>
        <a:bodyPr/>
        <a:lstStyle/>
        <a:p>
          <a:endParaRPr lang="en-US"/>
        </a:p>
      </dgm:t>
    </dgm:pt>
    <dgm:pt modelId="{EAB4B024-4EF5-4CD4-BD62-8E0721A93D15}" type="sibTrans" cxnId="{D822E6C1-35DE-4717-8174-DFBB7DFC8688}">
      <dgm:prSet/>
      <dgm:spPr/>
      <dgm:t>
        <a:bodyPr/>
        <a:lstStyle/>
        <a:p>
          <a:endParaRPr lang="en-US"/>
        </a:p>
      </dgm:t>
    </dgm:pt>
    <dgm:pt modelId="{452828C4-4024-443B-9E27-27062498951D}">
      <dgm:prSet custT="1"/>
      <dgm:spPr/>
      <dgm:t>
        <a:bodyPr/>
        <a:lstStyle/>
        <a:p>
          <a:r>
            <a:rPr lang="en-US" sz="2400" dirty="0"/>
            <a:t>Business Administration</a:t>
          </a:r>
        </a:p>
      </dgm:t>
    </dgm:pt>
    <dgm:pt modelId="{D3429890-A420-4F15-A2D9-779E5455FD1D}" type="parTrans" cxnId="{884FDAE0-6824-4D7C-96CF-302F4F35C78D}">
      <dgm:prSet/>
      <dgm:spPr/>
      <dgm:t>
        <a:bodyPr/>
        <a:lstStyle/>
        <a:p>
          <a:endParaRPr lang="en-US"/>
        </a:p>
      </dgm:t>
    </dgm:pt>
    <dgm:pt modelId="{97046FE1-9159-4E55-851E-99A791D0F1DD}" type="sibTrans" cxnId="{884FDAE0-6824-4D7C-96CF-302F4F35C78D}">
      <dgm:prSet/>
      <dgm:spPr/>
      <dgm:t>
        <a:bodyPr/>
        <a:lstStyle/>
        <a:p>
          <a:endParaRPr lang="en-US"/>
        </a:p>
      </dgm:t>
    </dgm:pt>
    <dgm:pt modelId="{5812EC8A-0E45-4FB1-A2E0-BB659F326503}">
      <dgm:prSet custT="1"/>
      <dgm:spPr/>
      <dgm:t>
        <a:bodyPr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    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Business Analytics</a:t>
          </a:r>
          <a:r>
            <a:rPr lang="en-US" sz="2000" kern="1200" dirty="0"/>
            <a:t>					</a:t>
          </a:r>
        </a:p>
      </dgm:t>
    </dgm:pt>
    <dgm:pt modelId="{2D14B4B6-B190-4A88-B185-BFFC51D51376}" type="parTrans" cxnId="{B78112A7-A585-43C2-BB8D-81392EC0110B}">
      <dgm:prSet/>
      <dgm:spPr/>
      <dgm:t>
        <a:bodyPr/>
        <a:lstStyle/>
        <a:p>
          <a:endParaRPr lang="en-US"/>
        </a:p>
      </dgm:t>
    </dgm:pt>
    <dgm:pt modelId="{BAB22AAB-6A5D-44CF-BF7E-C40891481DC0}" type="sibTrans" cxnId="{B78112A7-A585-43C2-BB8D-81392EC0110B}">
      <dgm:prSet/>
      <dgm:spPr/>
      <dgm:t>
        <a:bodyPr/>
        <a:lstStyle/>
        <a:p>
          <a:endParaRPr lang="en-US"/>
        </a:p>
      </dgm:t>
    </dgm:pt>
    <dgm:pt modelId="{1A6652E2-9125-447B-A6BA-2814D90E7064}">
      <dgm:prSet custT="1"/>
      <dgm:spPr/>
      <dgm:t>
        <a:bodyPr/>
        <a:lstStyle/>
        <a:p>
          <a:pPr>
            <a:lnSpc>
              <a:spcPct val="90000"/>
            </a:lnSpc>
          </a:pPr>
          <a:endParaRPr lang="en-US" sz="1800" dirty="0"/>
        </a:p>
        <a:p>
          <a:pPr>
            <a:lnSpc>
              <a:spcPct val="90000"/>
            </a:lnSpc>
          </a:pPr>
          <a:r>
            <a:rPr lang="en-US" sz="1800" dirty="0"/>
            <a:t>     </a:t>
          </a:r>
        </a:p>
        <a:p>
          <a:pPr>
            <a:lnSpc>
              <a:spcPct val="150000"/>
            </a:lnSpc>
          </a:pPr>
          <a:r>
            <a:rPr lang="en-US" sz="2800" dirty="0"/>
            <a:t>Chemistry</a:t>
          </a:r>
          <a:r>
            <a:rPr lang="en-US" sz="1800" dirty="0"/>
            <a:t>					</a:t>
          </a:r>
        </a:p>
      </dgm:t>
    </dgm:pt>
    <dgm:pt modelId="{74C847FC-66F6-4CB5-B5F5-5711C11D0863}" type="parTrans" cxnId="{31BC463F-99F4-4A81-BEEF-E700ADB476FF}">
      <dgm:prSet/>
      <dgm:spPr/>
      <dgm:t>
        <a:bodyPr/>
        <a:lstStyle/>
        <a:p>
          <a:endParaRPr lang="en-US"/>
        </a:p>
      </dgm:t>
    </dgm:pt>
    <dgm:pt modelId="{33D7ACD9-2D48-4321-852E-80D6E4239D46}" type="sibTrans" cxnId="{31BC463F-99F4-4A81-BEEF-E700ADB476FF}">
      <dgm:prSet/>
      <dgm:spPr/>
      <dgm:t>
        <a:bodyPr/>
        <a:lstStyle/>
        <a:p>
          <a:endParaRPr lang="en-US"/>
        </a:p>
      </dgm:t>
    </dgm:pt>
    <dgm:pt modelId="{3BC8BDAB-4581-4DCB-92EF-7AAB6D93E647}">
      <dgm:prSet custT="1"/>
      <dgm:spPr/>
      <dgm:t>
        <a:bodyPr/>
        <a:lstStyle/>
        <a:p>
          <a:r>
            <a:rPr lang="en-US" sz="2000" dirty="0"/>
            <a:t>Communication Disorders</a:t>
          </a:r>
        </a:p>
      </dgm:t>
    </dgm:pt>
    <dgm:pt modelId="{4A492F8E-9767-4F6F-8380-C176C5A301AC}" type="parTrans" cxnId="{A307EBE1-A8A5-4C3A-953A-4FE9D6829185}">
      <dgm:prSet/>
      <dgm:spPr/>
      <dgm:t>
        <a:bodyPr/>
        <a:lstStyle/>
        <a:p>
          <a:endParaRPr lang="en-US"/>
        </a:p>
      </dgm:t>
    </dgm:pt>
    <dgm:pt modelId="{936B2794-BD65-43C0-92B9-ADF186C5128A}" type="sibTrans" cxnId="{A307EBE1-A8A5-4C3A-953A-4FE9D6829185}">
      <dgm:prSet/>
      <dgm:spPr/>
      <dgm:t>
        <a:bodyPr/>
        <a:lstStyle/>
        <a:p>
          <a:endParaRPr lang="en-US"/>
        </a:p>
      </dgm:t>
    </dgm:pt>
    <dgm:pt modelId="{BD0E727F-5D2D-4202-8AE8-4F9F23C73622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2400" dirty="0"/>
        </a:p>
        <a:p>
          <a:pPr>
            <a:lnSpc>
              <a:spcPct val="100000"/>
            </a:lnSpc>
          </a:pPr>
          <a:r>
            <a:rPr lang="en-US" sz="2400" dirty="0"/>
            <a:t>Health Informatics</a:t>
          </a:r>
          <a:r>
            <a:rPr lang="en-US" sz="2200" dirty="0"/>
            <a:t>	</a:t>
          </a:r>
        </a:p>
      </dgm:t>
    </dgm:pt>
    <dgm:pt modelId="{A47A112A-33DF-4C64-9B7A-5FEBDD6265FC}" type="parTrans" cxnId="{85720E78-E52A-4B25-8D7D-D2C5F777837E}">
      <dgm:prSet/>
      <dgm:spPr/>
      <dgm:t>
        <a:bodyPr/>
        <a:lstStyle/>
        <a:p>
          <a:endParaRPr lang="en-US"/>
        </a:p>
      </dgm:t>
    </dgm:pt>
    <dgm:pt modelId="{B4228204-FEB5-428A-A200-756C887E47CF}" type="sibTrans" cxnId="{85720E78-E52A-4B25-8D7D-D2C5F777837E}">
      <dgm:prSet/>
      <dgm:spPr/>
      <dgm:t>
        <a:bodyPr/>
        <a:lstStyle/>
        <a:p>
          <a:endParaRPr lang="en-US"/>
        </a:p>
      </dgm:t>
    </dgm:pt>
    <dgm:pt modelId="{A0BFA49A-590B-451F-A0AC-849201A2D396}">
      <dgm:prSet custT="1"/>
      <dgm:spPr/>
      <dgm:t>
        <a:bodyPr/>
        <a:lstStyle/>
        <a:p>
          <a:r>
            <a:rPr lang="en-US" sz="2400" dirty="0"/>
            <a:t>Human Resources</a:t>
          </a:r>
        </a:p>
      </dgm:t>
    </dgm:pt>
    <dgm:pt modelId="{9CD82CE0-4032-4F92-A048-4EBBB5731580}" type="parTrans" cxnId="{462F9281-BA62-42B0-B999-4E8CFDA4D161}">
      <dgm:prSet/>
      <dgm:spPr/>
      <dgm:t>
        <a:bodyPr/>
        <a:lstStyle/>
        <a:p>
          <a:endParaRPr lang="en-US"/>
        </a:p>
      </dgm:t>
    </dgm:pt>
    <dgm:pt modelId="{1511398E-73E7-4FD2-907B-AE531C366C63}" type="sibTrans" cxnId="{462F9281-BA62-42B0-B999-4E8CFDA4D161}">
      <dgm:prSet/>
      <dgm:spPr/>
      <dgm:t>
        <a:bodyPr/>
        <a:lstStyle/>
        <a:p>
          <a:endParaRPr lang="en-US"/>
        </a:p>
      </dgm:t>
    </dgm:pt>
    <dgm:pt modelId="{9C316B7D-703D-4334-A31D-18F968D90E47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2400" dirty="0"/>
        </a:p>
        <a:p>
          <a:pPr>
            <a:lnSpc>
              <a:spcPct val="100000"/>
            </a:lnSpc>
          </a:pPr>
          <a:endParaRPr lang="en-US" sz="2400" dirty="0"/>
        </a:p>
        <a:p>
          <a:pPr>
            <a:lnSpc>
              <a:spcPct val="100000"/>
            </a:lnSpc>
          </a:pPr>
          <a:r>
            <a:rPr lang="en-US" sz="2400" dirty="0"/>
            <a:t>Occupational Therapy	</a:t>
          </a:r>
          <a:r>
            <a:rPr lang="en-US" sz="2200" dirty="0"/>
            <a:t>			</a:t>
          </a:r>
        </a:p>
      </dgm:t>
    </dgm:pt>
    <dgm:pt modelId="{DA3A3B6B-5FB8-4B17-87D6-225A36F4859D}" type="parTrans" cxnId="{DE2BEBA9-A112-4A65-B804-84071D832B84}">
      <dgm:prSet/>
      <dgm:spPr/>
      <dgm:t>
        <a:bodyPr/>
        <a:lstStyle/>
        <a:p>
          <a:endParaRPr lang="en-US"/>
        </a:p>
      </dgm:t>
    </dgm:pt>
    <dgm:pt modelId="{BAB48911-32D5-45AF-832A-57544D2577D4}" type="sibTrans" cxnId="{DE2BEBA9-A112-4A65-B804-84071D832B84}">
      <dgm:prSet/>
      <dgm:spPr/>
      <dgm:t>
        <a:bodyPr/>
        <a:lstStyle/>
        <a:p>
          <a:endParaRPr lang="en-US"/>
        </a:p>
      </dgm:t>
    </dgm:pt>
    <dgm:pt modelId="{D548C9F4-842E-4678-B1C9-4C8F0340273A}">
      <dgm:prSet custT="1"/>
      <dgm:spPr/>
      <dgm:t>
        <a:bodyPr/>
        <a:lstStyle/>
        <a:p>
          <a:endParaRPr lang="en-US" sz="2400" dirty="0"/>
        </a:p>
        <a:p>
          <a:r>
            <a:rPr lang="en-US" sz="2400" dirty="0"/>
            <a:t>Physical Therapy</a:t>
          </a:r>
          <a:r>
            <a:rPr lang="en-US" sz="2200" dirty="0"/>
            <a:t>			</a:t>
          </a:r>
        </a:p>
      </dgm:t>
    </dgm:pt>
    <dgm:pt modelId="{6835DB73-8C89-4537-8D0A-BB8302F19394}" type="parTrans" cxnId="{A89393E6-034E-4B6B-8B2C-E792B74D4A1A}">
      <dgm:prSet/>
      <dgm:spPr/>
      <dgm:t>
        <a:bodyPr/>
        <a:lstStyle/>
        <a:p>
          <a:endParaRPr lang="en-US"/>
        </a:p>
      </dgm:t>
    </dgm:pt>
    <dgm:pt modelId="{8AC444B6-5AF2-4113-B704-124C947F3C1B}" type="sibTrans" cxnId="{A89393E6-034E-4B6B-8B2C-E792B74D4A1A}">
      <dgm:prSet/>
      <dgm:spPr/>
      <dgm:t>
        <a:bodyPr/>
        <a:lstStyle/>
        <a:p>
          <a:endParaRPr lang="en-US"/>
        </a:p>
      </dgm:t>
    </dgm:pt>
    <dgm:pt modelId="{BFDA95A5-83E7-4F03-82BA-E3C2C75E1FF7}" type="pres">
      <dgm:prSet presAssocID="{A75660FF-1DD6-49E3-8943-D5FD06D70978}" presName="diagram" presStyleCnt="0">
        <dgm:presLayoutVars>
          <dgm:dir/>
          <dgm:resizeHandles val="exact"/>
        </dgm:presLayoutVars>
      </dgm:prSet>
      <dgm:spPr/>
    </dgm:pt>
    <dgm:pt modelId="{DEC89DA0-013B-48A4-91F1-17B9D84CF00D}" type="pres">
      <dgm:prSet presAssocID="{F4E4E031-1CFC-431F-87E0-F15277D7C3EC}" presName="node" presStyleLbl="node1" presStyleIdx="0" presStyleCnt="10">
        <dgm:presLayoutVars>
          <dgm:bulletEnabled val="1"/>
        </dgm:presLayoutVars>
      </dgm:prSet>
      <dgm:spPr/>
    </dgm:pt>
    <dgm:pt modelId="{D236D9B2-3235-40D1-8ACC-9A8F7B36CB7A}" type="pres">
      <dgm:prSet presAssocID="{21BC2995-6AE1-4F0F-9B53-3F0DD685D3BD}" presName="sibTrans" presStyleCnt="0"/>
      <dgm:spPr/>
    </dgm:pt>
    <dgm:pt modelId="{23AB170F-22CC-4BEA-A29F-C258512B1660}" type="pres">
      <dgm:prSet presAssocID="{DE7F9404-B880-4E28-893A-94FE6858F5E2}" presName="node" presStyleLbl="node1" presStyleIdx="1" presStyleCnt="10">
        <dgm:presLayoutVars>
          <dgm:bulletEnabled val="1"/>
        </dgm:presLayoutVars>
      </dgm:prSet>
      <dgm:spPr/>
    </dgm:pt>
    <dgm:pt modelId="{A404955C-82FC-4626-9B8A-1395A39734EB}" type="pres">
      <dgm:prSet presAssocID="{EAB4B024-4EF5-4CD4-BD62-8E0721A93D15}" presName="sibTrans" presStyleCnt="0"/>
      <dgm:spPr/>
    </dgm:pt>
    <dgm:pt modelId="{45B08BE9-19ED-4B76-9100-9EEC69D2059E}" type="pres">
      <dgm:prSet presAssocID="{452828C4-4024-443B-9E27-27062498951D}" presName="node" presStyleLbl="node1" presStyleIdx="2" presStyleCnt="10">
        <dgm:presLayoutVars>
          <dgm:bulletEnabled val="1"/>
        </dgm:presLayoutVars>
      </dgm:prSet>
      <dgm:spPr/>
    </dgm:pt>
    <dgm:pt modelId="{2105E135-945C-4B40-A701-C267EF5EEDF5}" type="pres">
      <dgm:prSet presAssocID="{97046FE1-9159-4E55-851E-99A791D0F1DD}" presName="sibTrans" presStyleCnt="0"/>
      <dgm:spPr/>
    </dgm:pt>
    <dgm:pt modelId="{1F3646DB-29A2-45AC-932D-72FB6E5E51D6}" type="pres">
      <dgm:prSet presAssocID="{5812EC8A-0E45-4FB1-A2E0-BB659F326503}" presName="node" presStyleLbl="node1" presStyleIdx="3" presStyleCnt="10">
        <dgm:presLayoutVars>
          <dgm:bulletEnabled val="1"/>
        </dgm:presLayoutVars>
      </dgm:prSet>
      <dgm:spPr/>
    </dgm:pt>
    <dgm:pt modelId="{0D387A47-B2E7-461A-9D83-B6D4D9F66B1D}" type="pres">
      <dgm:prSet presAssocID="{BAB22AAB-6A5D-44CF-BF7E-C40891481DC0}" presName="sibTrans" presStyleCnt="0"/>
      <dgm:spPr/>
    </dgm:pt>
    <dgm:pt modelId="{7511B4C4-A1A6-4D59-BD01-F05C75807DD9}" type="pres">
      <dgm:prSet presAssocID="{1A6652E2-9125-447B-A6BA-2814D90E7064}" presName="node" presStyleLbl="node1" presStyleIdx="4" presStyleCnt="10">
        <dgm:presLayoutVars>
          <dgm:bulletEnabled val="1"/>
        </dgm:presLayoutVars>
      </dgm:prSet>
      <dgm:spPr/>
    </dgm:pt>
    <dgm:pt modelId="{47D0C77E-C615-4196-8315-F5B20049EB59}" type="pres">
      <dgm:prSet presAssocID="{33D7ACD9-2D48-4321-852E-80D6E4239D46}" presName="sibTrans" presStyleCnt="0"/>
      <dgm:spPr/>
    </dgm:pt>
    <dgm:pt modelId="{BE33BF74-DE55-479B-80A4-0D234875EE58}" type="pres">
      <dgm:prSet presAssocID="{3BC8BDAB-4581-4DCB-92EF-7AAB6D93E647}" presName="node" presStyleLbl="node1" presStyleIdx="5" presStyleCnt="10">
        <dgm:presLayoutVars>
          <dgm:bulletEnabled val="1"/>
        </dgm:presLayoutVars>
      </dgm:prSet>
      <dgm:spPr/>
    </dgm:pt>
    <dgm:pt modelId="{0DAAFD85-D225-49F7-BACC-034E6410940E}" type="pres">
      <dgm:prSet presAssocID="{936B2794-BD65-43C0-92B9-ADF186C5128A}" presName="sibTrans" presStyleCnt="0"/>
      <dgm:spPr/>
    </dgm:pt>
    <dgm:pt modelId="{EFA49025-9BD1-4573-8788-1B9235C355DF}" type="pres">
      <dgm:prSet presAssocID="{BD0E727F-5D2D-4202-8AE8-4F9F23C73622}" presName="node" presStyleLbl="node1" presStyleIdx="6" presStyleCnt="10" custLinFactNeighborY="734">
        <dgm:presLayoutVars>
          <dgm:bulletEnabled val="1"/>
        </dgm:presLayoutVars>
      </dgm:prSet>
      <dgm:spPr/>
    </dgm:pt>
    <dgm:pt modelId="{BEA67CC6-781C-4BDE-805C-09F590204652}" type="pres">
      <dgm:prSet presAssocID="{B4228204-FEB5-428A-A200-756C887E47CF}" presName="sibTrans" presStyleCnt="0"/>
      <dgm:spPr/>
    </dgm:pt>
    <dgm:pt modelId="{B03450D4-CA99-4402-A25E-029BFAF610D3}" type="pres">
      <dgm:prSet presAssocID="{A0BFA49A-590B-451F-A0AC-849201A2D396}" presName="node" presStyleLbl="node1" presStyleIdx="7" presStyleCnt="10">
        <dgm:presLayoutVars>
          <dgm:bulletEnabled val="1"/>
        </dgm:presLayoutVars>
      </dgm:prSet>
      <dgm:spPr/>
    </dgm:pt>
    <dgm:pt modelId="{E8230C76-7FAC-4B3A-83B9-E0113DC5EB32}" type="pres">
      <dgm:prSet presAssocID="{1511398E-73E7-4FD2-907B-AE531C366C63}" presName="sibTrans" presStyleCnt="0"/>
      <dgm:spPr/>
    </dgm:pt>
    <dgm:pt modelId="{5B7AE229-0A5B-4458-9654-11CF5D5E0E03}" type="pres">
      <dgm:prSet presAssocID="{9C316B7D-703D-4334-A31D-18F968D90E47}" presName="node" presStyleLbl="node1" presStyleIdx="8" presStyleCnt="10">
        <dgm:presLayoutVars>
          <dgm:bulletEnabled val="1"/>
        </dgm:presLayoutVars>
      </dgm:prSet>
      <dgm:spPr/>
    </dgm:pt>
    <dgm:pt modelId="{547CF07F-7DB7-4ABA-A5FD-A9CD36774D2C}" type="pres">
      <dgm:prSet presAssocID="{BAB48911-32D5-45AF-832A-57544D2577D4}" presName="sibTrans" presStyleCnt="0"/>
      <dgm:spPr/>
    </dgm:pt>
    <dgm:pt modelId="{67DD231B-C208-4B77-8BB4-3686FC05CD57}" type="pres">
      <dgm:prSet presAssocID="{D548C9F4-842E-4678-B1C9-4C8F0340273A}" presName="node" presStyleLbl="node1" presStyleIdx="9" presStyleCnt="10">
        <dgm:presLayoutVars>
          <dgm:bulletEnabled val="1"/>
        </dgm:presLayoutVars>
      </dgm:prSet>
      <dgm:spPr/>
    </dgm:pt>
  </dgm:ptLst>
  <dgm:cxnLst>
    <dgm:cxn modelId="{CF113904-E4F2-4ACC-A0D2-37595CF2BE9E}" type="presOf" srcId="{452828C4-4024-443B-9E27-27062498951D}" destId="{45B08BE9-19ED-4B76-9100-9EEC69D2059E}" srcOrd="0" destOrd="0" presId="urn:microsoft.com/office/officeart/2005/8/layout/default"/>
    <dgm:cxn modelId="{907A0F14-04BC-4CB0-924F-DDEBBFF5766D}" type="presOf" srcId="{DE7F9404-B880-4E28-893A-94FE6858F5E2}" destId="{23AB170F-22CC-4BEA-A29F-C258512B1660}" srcOrd="0" destOrd="0" presId="urn:microsoft.com/office/officeart/2005/8/layout/default"/>
    <dgm:cxn modelId="{DD65FC19-DEBB-4F0B-A698-8987EA71A98B}" type="presOf" srcId="{F4E4E031-1CFC-431F-87E0-F15277D7C3EC}" destId="{DEC89DA0-013B-48A4-91F1-17B9D84CF00D}" srcOrd="0" destOrd="0" presId="urn:microsoft.com/office/officeart/2005/8/layout/default"/>
    <dgm:cxn modelId="{1951212D-B3D4-43DC-A0C1-DFA5CA8967BA}" type="presOf" srcId="{1A6652E2-9125-447B-A6BA-2814D90E7064}" destId="{7511B4C4-A1A6-4D59-BD01-F05C75807DD9}" srcOrd="0" destOrd="0" presId="urn:microsoft.com/office/officeart/2005/8/layout/default"/>
    <dgm:cxn modelId="{45CBF32D-CD9C-4B7D-922F-B79FB3233FCD}" type="presOf" srcId="{5812EC8A-0E45-4FB1-A2E0-BB659F326503}" destId="{1F3646DB-29A2-45AC-932D-72FB6E5E51D6}" srcOrd="0" destOrd="0" presId="urn:microsoft.com/office/officeart/2005/8/layout/default"/>
    <dgm:cxn modelId="{BD200735-7E2C-4EE0-BBFF-DCBBAC34DD0A}" type="presOf" srcId="{BD0E727F-5D2D-4202-8AE8-4F9F23C73622}" destId="{EFA49025-9BD1-4573-8788-1B9235C355DF}" srcOrd="0" destOrd="0" presId="urn:microsoft.com/office/officeart/2005/8/layout/default"/>
    <dgm:cxn modelId="{2A94C53A-5D01-490B-A140-F0C80521610F}" type="presOf" srcId="{A75660FF-1DD6-49E3-8943-D5FD06D70978}" destId="{BFDA95A5-83E7-4F03-82BA-E3C2C75E1FF7}" srcOrd="0" destOrd="0" presId="urn:microsoft.com/office/officeart/2005/8/layout/default"/>
    <dgm:cxn modelId="{ACA7A33D-BE72-4ACD-9EC2-CF4EE595AE0C}" type="presOf" srcId="{D548C9F4-842E-4678-B1C9-4C8F0340273A}" destId="{67DD231B-C208-4B77-8BB4-3686FC05CD57}" srcOrd="0" destOrd="0" presId="urn:microsoft.com/office/officeart/2005/8/layout/default"/>
    <dgm:cxn modelId="{31BC463F-99F4-4A81-BEEF-E700ADB476FF}" srcId="{A75660FF-1DD6-49E3-8943-D5FD06D70978}" destId="{1A6652E2-9125-447B-A6BA-2814D90E7064}" srcOrd="4" destOrd="0" parTransId="{74C847FC-66F6-4CB5-B5F5-5711C11D0863}" sibTransId="{33D7ACD9-2D48-4321-852E-80D6E4239D46}"/>
    <dgm:cxn modelId="{2EBAD46D-527E-4B77-B17B-597893F6E72B}" srcId="{A75660FF-1DD6-49E3-8943-D5FD06D70978}" destId="{F4E4E031-1CFC-431F-87E0-F15277D7C3EC}" srcOrd="0" destOrd="0" parTransId="{28552801-3558-4A08-91CE-B631E93F005D}" sibTransId="{21BC2995-6AE1-4F0F-9B53-3F0DD685D3BD}"/>
    <dgm:cxn modelId="{12AC5877-73CA-44B2-AF19-6BD9157DF049}" type="presOf" srcId="{3BC8BDAB-4581-4DCB-92EF-7AAB6D93E647}" destId="{BE33BF74-DE55-479B-80A4-0D234875EE58}" srcOrd="0" destOrd="0" presId="urn:microsoft.com/office/officeart/2005/8/layout/default"/>
    <dgm:cxn modelId="{85720E78-E52A-4B25-8D7D-D2C5F777837E}" srcId="{A75660FF-1DD6-49E3-8943-D5FD06D70978}" destId="{BD0E727F-5D2D-4202-8AE8-4F9F23C73622}" srcOrd="6" destOrd="0" parTransId="{A47A112A-33DF-4C64-9B7A-5FEBDD6265FC}" sibTransId="{B4228204-FEB5-428A-A200-756C887E47CF}"/>
    <dgm:cxn modelId="{462F9281-BA62-42B0-B999-4E8CFDA4D161}" srcId="{A75660FF-1DD6-49E3-8943-D5FD06D70978}" destId="{A0BFA49A-590B-451F-A0AC-849201A2D396}" srcOrd="7" destOrd="0" parTransId="{9CD82CE0-4032-4F92-A048-4EBBB5731580}" sibTransId="{1511398E-73E7-4FD2-907B-AE531C366C63}"/>
    <dgm:cxn modelId="{B78112A7-A585-43C2-BB8D-81392EC0110B}" srcId="{A75660FF-1DD6-49E3-8943-D5FD06D70978}" destId="{5812EC8A-0E45-4FB1-A2E0-BB659F326503}" srcOrd="3" destOrd="0" parTransId="{2D14B4B6-B190-4A88-B185-BFFC51D51376}" sibTransId="{BAB22AAB-6A5D-44CF-BF7E-C40891481DC0}"/>
    <dgm:cxn modelId="{DE2BEBA9-A112-4A65-B804-84071D832B84}" srcId="{A75660FF-1DD6-49E3-8943-D5FD06D70978}" destId="{9C316B7D-703D-4334-A31D-18F968D90E47}" srcOrd="8" destOrd="0" parTransId="{DA3A3B6B-5FB8-4B17-87D6-225A36F4859D}" sibTransId="{BAB48911-32D5-45AF-832A-57544D2577D4}"/>
    <dgm:cxn modelId="{D822E6C1-35DE-4717-8174-DFBB7DFC8688}" srcId="{A75660FF-1DD6-49E3-8943-D5FD06D70978}" destId="{DE7F9404-B880-4E28-893A-94FE6858F5E2}" srcOrd="1" destOrd="0" parTransId="{7EDE2776-4C27-43C6-85C9-AB97F2D34FA3}" sibTransId="{EAB4B024-4EF5-4CD4-BD62-8E0721A93D15}"/>
    <dgm:cxn modelId="{CFACDFC4-B902-421B-B751-ACC73DF5EBDB}" type="presOf" srcId="{A0BFA49A-590B-451F-A0AC-849201A2D396}" destId="{B03450D4-CA99-4402-A25E-029BFAF610D3}" srcOrd="0" destOrd="0" presId="urn:microsoft.com/office/officeart/2005/8/layout/default"/>
    <dgm:cxn modelId="{A25A47CB-A5CB-4A40-AED4-2A1D0E3AC558}" type="presOf" srcId="{9C316B7D-703D-4334-A31D-18F968D90E47}" destId="{5B7AE229-0A5B-4458-9654-11CF5D5E0E03}" srcOrd="0" destOrd="0" presId="urn:microsoft.com/office/officeart/2005/8/layout/default"/>
    <dgm:cxn modelId="{884FDAE0-6824-4D7C-96CF-302F4F35C78D}" srcId="{A75660FF-1DD6-49E3-8943-D5FD06D70978}" destId="{452828C4-4024-443B-9E27-27062498951D}" srcOrd="2" destOrd="0" parTransId="{D3429890-A420-4F15-A2D9-779E5455FD1D}" sibTransId="{97046FE1-9159-4E55-851E-99A791D0F1DD}"/>
    <dgm:cxn modelId="{A307EBE1-A8A5-4C3A-953A-4FE9D6829185}" srcId="{A75660FF-1DD6-49E3-8943-D5FD06D70978}" destId="{3BC8BDAB-4581-4DCB-92EF-7AAB6D93E647}" srcOrd="5" destOrd="0" parTransId="{4A492F8E-9767-4F6F-8380-C176C5A301AC}" sibTransId="{936B2794-BD65-43C0-92B9-ADF186C5128A}"/>
    <dgm:cxn modelId="{A89393E6-034E-4B6B-8B2C-E792B74D4A1A}" srcId="{A75660FF-1DD6-49E3-8943-D5FD06D70978}" destId="{D548C9F4-842E-4678-B1C9-4C8F0340273A}" srcOrd="9" destOrd="0" parTransId="{6835DB73-8C89-4537-8D0A-BB8302F19394}" sibTransId="{8AC444B6-5AF2-4113-B704-124C947F3C1B}"/>
    <dgm:cxn modelId="{E0E5C221-268F-4E98-8C7F-17E2C20A99D4}" type="presParOf" srcId="{BFDA95A5-83E7-4F03-82BA-E3C2C75E1FF7}" destId="{DEC89DA0-013B-48A4-91F1-17B9D84CF00D}" srcOrd="0" destOrd="0" presId="urn:microsoft.com/office/officeart/2005/8/layout/default"/>
    <dgm:cxn modelId="{563211E7-9334-4C09-99B5-7FAABBA984B4}" type="presParOf" srcId="{BFDA95A5-83E7-4F03-82BA-E3C2C75E1FF7}" destId="{D236D9B2-3235-40D1-8ACC-9A8F7B36CB7A}" srcOrd="1" destOrd="0" presId="urn:microsoft.com/office/officeart/2005/8/layout/default"/>
    <dgm:cxn modelId="{3E0AE700-0406-4091-AB1A-F4B070FFA547}" type="presParOf" srcId="{BFDA95A5-83E7-4F03-82BA-E3C2C75E1FF7}" destId="{23AB170F-22CC-4BEA-A29F-C258512B1660}" srcOrd="2" destOrd="0" presId="urn:microsoft.com/office/officeart/2005/8/layout/default"/>
    <dgm:cxn modelId="{0948D521-D389-4E0D-97E7-F224DFAF56FA}" type="presParOf" srcId="{BFDA95A5-83E7-4F03-82BA-E3C2C75E1FF7}" destId="{A404955C-82FC-4626-9B8A-1395A39734EB}" srcOrd="3" destOrd="0" presId="urn:microsoft.com/office/officeart/2005/8/layout/default"/>
    <dgm:cxn modelId="{85C0E7A8-BAE1-44B4-9C51-B343B7CF5258}" type="presParOf" srcId="{BFDA95A5-83E7-4F03-82BA-E3C2C75E1FF7}" destId="{45B08BE9-19ED-4B76-9100-9EEC69D2059E}" srcOrd="4" destOrd="0" presId="urn:microsoft.com/office/officeart/2005/8/layout/default"/>
    <dgm:cxn modelId="{C09A020C-44FE-443A-89FD-B39DCBA5F53D}" type="presParOf" srcId="{BFDA95A5-83E7-4F03-82BA-E3C2C75E1FF7}" destId="{2105E135-945C-4B40-A701-C267EF5EEDF5}" srcOrd="5" destOrd="0" presId="urn:microsoft.com/office/officeart/2005/8/layout/default"/>
    <dgm:cxn modelId="{C767A059-26FD-4F4F-9C38-DD9DEA28E810}" type="presParOf" srcId="{BFDA95A5-83E7-4F03-82BA-E3C2C75E1FF7}" destId="{1F3646DB-29A2-45AC-932D-72FB6E5E51D6}" srcOrd="6" destOrd="0" presId="urn:microsoft.com/office/officeart/2005/8/layout/default"/>
    <dgm:cxn modelId="{70261677-63E5-40B3-B487-5C2948EC6343}" type="presParOf" srcId="{BFDA95A5-83E7-4F03-82BA-E3C2C75E1FF7}" destId="{0D387A47-B2E7-461A-9D83-B6D4D9F66B1D}" srcOrd="7" destOrd="0" presId="urn:microsoft.com/office/officeart/2005/8/layout/default"/>
    <dgm:cxn modelId="{6C8C38CC-594F-4B57-8345-C575BA7F6F6B}" type="presParOf" srcId="{BFDA95A5-83E7-4F03-82BA-E3C2C75E1FF7}" destId="{7511B4C4-A1A6-4D59-BD01-F05C75807DD9}" srcOrd="8" destOrd="0" presId="urn:microsoft.com/office/officeart/2005/8/layout/default"/>
    <dgm:cxn modelId="{6309AF26-958A-4C42-8460-1581788E3253}" type="presParOf" srcId="{BFDA95A5-83E7-4F03-82BA-E3C2C75E1FF7}" destId="{47D0C77E-C615-4196-8315-F5B20049EB59}" srcOrd="9" destOrd="0" presId="urn:microsoft.com/office/officeart/2005/8/layout/default"/>
    <dgm:cxn modelId="{7FFADDF7-F845-4ADE-8E61-B7C3663AD0BF}" type="presParOf" srcId="{BFDA95A5-83E7-4F03-82BA-E3C2C75E1FF7}" destId="{BE33BF74-DE55-479B-80A4-0D234875EE58}" srcOrd="10" destOrd="0" presId="urn:microsoft.com/office/officeart/2005/8/layout/default"/>
    <dgm:cxn modelId="{ADA41B32-62A1-4DFE-93E4-8BF9B9182B4D}" type="presParOf" srcId="{BFDA95A5-83E7-4F03-82BA-E3C2C75E1FF7}" destId="{0DAAFD85-D225-49F7-BACC-034E6410940E}" srcOrd="11" destOrd="0" presId="urn:microsoft.com/office/officeart/2005/8/layout/default"/>
    <dgm:cxn modelId="{394E14BD-ABA3-467B-8084-AEDECFF7D1C7}" type="presParOf" srcId="{BFDA95A5-83E7-4F03-82BA-E3C2C75E1FF7}" destId="{EFA49025-9BD1-4573-8788-1B9235C355DF}" srcOrd="12" destOrd="0" presId="urn:microsoft.com/office/officeart/2005/8/layout/default"/>
    <dgm:cxn modelId="{9E11ED58-8F5B-48B1-815E-8E6C0D1313D8}" type="presParOf" srcId="{BFDA95A5-83E7-4F03-82BA-E3C2C75E1FF7}" destId="{BEA67CC6-781C-4BDE-805C-09F590204652}" srcOrd="13" destOrd="0" presId="urn:microsoft.com/office/officeart/2005/8/layout/default"/>
    <dgm:cxn modelId="{44249E9F-863B-4F48-9AAF-A4D7B3209902}" type="presParOf" srcId="{BFDA95A5-83E7-4F03-82BA-E3C2C75E1FF7}" destId="{B03450D4-CA99-4402-A25E-029BFAF610D3}" srcOrd="14" destOrd="0" presId="urn:microsoft.com/office/officeart/2005/8/layout/default"/>
    <dgm:cxn modelId="{E6DAE655-C8D6-454C-AEB7-E0E79D765BD1}" type="presParOf" srcId="{BFDA95A5-83E7-4F03-82BA-E3C2C75E1FF7}" destId="{E8230C76-7FAC-4B3A-83B9-E0113DC5EB32}" srcOrd="15" destOrd="0" presId="urn:microsoft.com/office/officeart/2005/8/layout/default"/>
    <dgm:cxn modelId="{D9E1CE09-366A-4A5B-89EB-BA0D787846E7}" type="presParOf" srcId="{BFDA95A5-83E7-4F03-82BA-E3C2C75E1FF7}" destId="{5B7AE229-0A5B-4458-9654-11CF5D5E0E03}" srcOrd="16" destOrd="0" presId="urn:microsoft.com/office/officeart/2005/8/layout/default"/>
    <dgm:cxn modelId="{1A72B5DC-6932-4C4E-8899-8247879DE538}" type="presParOf" srcId="{BFDA95A5-83E7-4F03-82BA-E3C2C75E1FF7}" destId="{547CF07F-7DB7-4ABA-A5FD-A9CD36774D2C}" srcOrd="17" destOrd="0" presId="urn:microsoft.com/office/officeart/2005/8/layout/default"/>
    <dgm:cxn modelId="{06E72C96-8903-499A-9E4A-4BB162286CEB}" type="presParOf" srcId="{BFDA95A5-83E7-4F03-82BA-E3C2C75E1FF7}" destId="{67DD231B-C208-4B77-8BB4-3686FC05CD57}" srcOrd="1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C89DA0-013B-48A4-91F1-17B9D84CF00D}">
      <dsp:nvSpPr>
        <dsp:cNvPr id="0" name=""/>
        <dsp:cNvSpPr/>
      </dsp:nvSpPr>
      <dsp:spPr>
        <a:xfrm>
          <a:off x="3952" y="740295"/>
          <a:ext cx="2140029" cy="12840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Accounting</a:t>
          </a:r>
        </a:p>
      </dsp:txBody>
      <dsp:txXfrm>
        <a:off x="3952" y="740295"/>
        <a:ext cx="2140029" cy="1284017"/>
      </dsp:txXfrm>
    </dsp:sp>
    <dsp:sp modelId="{23AB170F-22CC-4BEA-A29F-C258512B1660}">
      <dsp:nvSpPr>
        <dsp:cNvPr id="0" name=""/>
        <dsp:cNvSpPr/>
      </dsp:nvSpPr>
      <dsp:spPr>
        <a:xfrm>
          <a:off x="2357984" y="740295"/>
          <a:ext cx="2140029" cy="12840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Biology</a:t>
          </a:r>
          <a:endParaRPr lang="en-US" sz="1500" kern="1200" dirty="0"/>
        </a:p>
      </dsp:txBody>
      <dsp:txXfrm>
        <a:off x="2357984" y="740295"/>
        <a:ext cx="2140029" cy="1284017"/>
      </dsp:txXfrm>
    </dsp:sp>
    <dsp:sp modelId="{45B08BE9-19ED-4B76-9100-9EEC69D2059E}">
      <dsp:nvSpPr>
        <dsp:cNvPr id="0" name=""/>
        <dsp:cNvSpPr/>
      </dsp:nvSpPr>
      <dsp:spPr>
        <a:xfrm>
          <a:off x="4712016" y="740295"/>
          <a:ext cx="2140029" cy="12840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Business Administration</a:t>
          </a:r>
        </a:p>
      </dsp:txBody>
      <dsp:txXfrm>
        <a:off x="4712016" y="740295"/>
        <a:ext cx="2140029" cy="1284017"/>
      </dsp:txXfrm>
    </dsp:sp>
    <dsp:sp modelId="{1F3646DB-29A2-45AC-932D-72FB6E5E51D6}">
      <dsp:nvSpPr>
        <dsp:cNvPr id="0" name=""/>
        <dsp:cNvSpPr/>
      </dsp:nvSpPr>
      <dsp:spPr>
        <a:xfrm>
          <a:off x="7066049" y="740295"/>
          <a:ext cx="2140029" cy="12840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    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Business Analytics</a:t>
          </a:r>
          <a:r>
            <a:rPr lang="en-US" sz="2000" kern="1200" dirty="0"/>
            <a:t>					</a:t>
          </a:r>
        </a:p>
      </dsp:txBody>
      <dsp:txXfrm>
        <a:off x="7066049" y="740295"/>
        <a:ext cx="2140029" cy="1284017"/>
      </dsp:txXfrm>
    </dsp:sp>
    <dsp:sp modelId="{7511B4C4-A1A6-4D59-BD01-F05C75807DD9}">
      <dsp:nvSpPr>
        <dsp:cNvPr id="0" name=""/>
        <dsp:cNvSpPr/>
      </dsp:nvSpPr>
      <dsp:spPr>
        <a:xfrm>
          <a:off x="9420081" y="740295"/>
          <a:ext cx="2140029" cy="12840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     </a:t>
          </a:r>
        </a:p>
        <a:p>
          <a:pPr marL="0" lvl="0" indent="0" algn="ctr" defTabSz="8001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Chemistry</a:t>
          </a:r>
          <a:r>
            <a:rPr lang="en-US" sz="1800" kern="1200" dirty="0"/>
            <a:t>					</a:t>
          </a:r>
        </a:p>
      </dsp:txBody>
      <dsp:txXfrm>
        <a:off x="9420081" y="740295"/>
        <a:ext cx="2140029" cy="1284017"/>
      </dsp:txXfrm>
    </dsp:sp>
    <dsp:sp modelId="{BE33BF74-DE55-479B-80A4-0D234875EE58}">
      <dsp:nvSpPr>
        <dsp:cNvPr id="0" name=""/>
        <dsp:cNvSpPr/>
      </dsp:nvSpPr>
      <dsp:spPr>
        <a:xfrm>
          <a:off x="3952" y="2238316"/>
          <a:ext cx="2140029" cy="12840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Communication Disorders</a:t>
          </a:r>
        </a:p>
      </dsp:txBody>
      <dsp:txXfrm>
        <a:off x="3952" y="2238316"/>
        <a:ext cx="2140029" cy="1284017"/>
      </dsp:txXfrm>
    </dsp:sp>
    <dsp:sp modelId="{EFA49025-9BD1-4573-8788-1B9235C355DF}">
      <dsp:nvSpPr>
        <dsp:cNvPr id="0" name=""/>
        <dsp:cNvSpPr/>
      </dsp:nvSpPr>
      <dsp:spPr>
        <a:xfrm>
          <a:off x="2357984" y="2247741"/>
          <a:ext cx="2140029" cy="12840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Health Informatics</a:t>
          </a:r>
          <a:r>
            <a:rPr lang="en-US" sz="2200" kern="1200" dirty="0"/>
            <a:t>	</a:t>
          </a:r>
        </a:p>
      </dsp:txBody>
      <dsp:txXfrm>
        <a:off x="2357984" y="2247741"/>
        <a:ext cx="2140029" cy="1284017"/>
      </dsp:txXfrm>
    </dsp:sp>
    <dsp:sp modelId="{B03450D4-CA99-4402-A25E-029BFAF610D3}">
      <dsp:nvSpPr>
        <dsp:cNvPr id="0" name=""/>
        <dsp:cNvSpPr/>
      </dsp:nvSpPr>
      <dsp:spPr>
        <a:xfrm>
          <a:off x="4712016" y="2238316"/>
          <a:ext cx="2140029" cy="12840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Human Resources</a:t>
          </a:r>
        </a:p>
      </dsp:txBody>
      <dsp:txXfrm>
        <a:off x="4712016" y="2238316"/>
        <a:ext cx="2140029" cy="1284017"/>
      </dsp:txXfrm>
    </dsp:sp>
    <dsp:sp modelId="{5B7AE229-0A5B-4458-9654-11CF5D5E0E03}">
      <dsp:nvSpPr>
        <dsp:cNvPr id="0" name=""/>
        <dsp:cNvSpPr/>
      </dsp:nvSpPr>
      <dsp:spPr>
        <a:xfrm>
          <a:off x="7066049" y="2238316"/>
          <a:ext cx="2140029" cy="12840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Occupational Therapy	</a:t>
          </a:r>
          <a:r>
            <a:rPr lang="en-US" sz="2200" kern="1200" dirty="0"/>
            <a:t>			</a:t>
          </a:r>
        </a:p>
      </dsp:txBody>
      <dsp:txXfrm>
        <a:off x="7066049" y="2238316"/>
        <a:ext cx="2140029" cy="1284017"/>
      </dsp:txXfrm>
    </dsp:sp>
    <dsp:sp modelId="{67DD231B-C208-4B77-8BB4-3686FC05CD57}">
      <dsp:nvSpPr>
        <dsp:cNvPr id="0" name=""/>
        <dsp:cNvSpPr/>
      </dsp:nvSpPr>
      <dsp:spPr>
        <a:xfrm>
          <a:off x="9420081" y="2238316"/>
          <a:ext cx="2140029" cy="12840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Physical Therapy</a:t>
          </a:r>
          <a:r>
            <a:rPr lang="en-US" sz="2200" kern="1200" dirty="0"/>
            <a:t>			</a:t>
          </a:r>
        </a:p>
      </dsp:txBody>
      <dsp:txXfrm>
        <a:off x="9420081" y="2238316"/>
        <a:ext cx="2140029" cy="12840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DD43F4-E375-AC4B-93FC-B717B9678ACC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EF1A5F-24C3-C948-B849-66259A8FD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99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Aim High</a:t>
            </a:r>
          </a:p>
          <a:p>
            <a:r>
              <a:rPr lang="en-US" dirty="0"/>
              <a:t>Scholarship Universe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EF1A5F-24C3-C948-B849-66259A8FDC1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25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EF1A5F-24C3-C948-B849-66259A8FDC1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786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Define difference between subsidized and unsubsidized loans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Mention there are annual loan limits (freshman year sub is $3.5K/sophomore year sub is $4.5K,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Mention we offer plus loans but those are meant to bridge the gap, if a student is leaning toward one, please come talk to our office first or visit scholarship universe. Plus loans offer a higher interest rate, similar to a private loan.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EF1A5F-24C3-C948-B849-66259A8FDC1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228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Define difference between subsidized and unsubsidized loans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Mention there are annual loan limits (freshman year sub is $3.5K/sophomore year sub is $4.5K,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Mention we offer plus loans but those are meant to bridge the gap, if a student is leaning toward one, please come talk to our office first or visit scholarship universe. Plus loans offer a higher interest rate, similar to a private loan.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EF1A5F-24C3-C948-B849-66259A8FDC1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9386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FWS is a government allotment to work on campus up to the amount on their award letter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All jobs pay $15 an hour or more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These are typically assistant-type roles (answering phones, emails,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I always mention during down-time they can typically get their HW done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Gain work experience and get to explore different areas within the university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Talk about that’s how you got your job here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EF1A5F-24C3-C948-B849-66259A8FDC1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399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EF1A5F-24C3-C948-B849-66259A8FDC1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889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960F-FA3E-894B-9580-97544D1DC68C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407B8-2125-3A40-88A6-3DA1AC0AD02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1860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960F-FA3E-894B-9580-97544D1DC68C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407B8-2125-3A40-88A6-3DA1AC0AD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953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960F-FA3E-894B-9580-97544D1DC68C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407B8-2125-3A40-88A6-3DA1AC0AD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448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960F-FA3E-894B-9580-97544D1DC68C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407B8-2125-3A40-88A6-3DA1AC0AD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32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960F-FA3E-894B-9580-97544D1DC68C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407B8-2125-3A40-88A6-3DA1AC0AD02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7737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960F-FA3E-894B-9580-97544D1DC68C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407B8-2125-3A40-88A6-3DA1AC0AD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154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960F-FA3E-894B-9580-97544D1DC68C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407B8-2125-3A40-88A6-3DA1AC0AD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701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960F-FA3E-894B-9580-97544D1DC68C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407B8-2125-3A40-88A6-3DA1AC0AD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650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960F-FA3E-894B-9580-97544D1DC68C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407B8-2125-3A40-88A6-3DA1AC0AD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156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82B960F-FA3E-894B-9580-97544D1DC68C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B7407B8-2125-3A40-88A6-3DA1AC0AD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915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960F-FA3E-894B-9580-97544D1DC68C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407B8-2125-3A40-88A6-3DA1AC0AD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673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82B960F-FA3E-894B-9580-97544D1DC68C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B7407B8-2125-3A40-88A6-3DA1AC0AD02F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3322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studentaid.gov/h/apply-for-aid/fafsa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n.wikipedia.org/wiki/Canada_goose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hyperlink" Target="https://www.govst.edu/employment-resources/" TargetMode="External"/><Relationship Id="rId4" Type="http://schemas.openxmlformats.org/officeDocument/2006/relationships/hyperlink" Target="https://www.govst.edu/work-study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faid@govst.edu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hyperlink" Target="http://www.govst.edu/financialaid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mailto:apotranscripts@govst.edu" TargetMode="Externa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cberry@govst.edu" TargetMode="External"/><Relationship Id="rId4" Type="http://schemas.openxmlformats.org/officeDocument/2006/relationships/hyperlink" Target="mailto:lschneider@govst.edu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C8FD78-5231-E846-915D-888DD672E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8238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EB95D11-69A3-1A4A-89D4-838240C7C24F}"/>
              </a:ext>
            </a:extLst>
          </p:cNvPr>
          <p:cNvSpPr txBox="1"/>
          <p:nvPr/>
        </p:nvSpPr>
        <p:spPr>
          <a:xfrm>
            <a:off x="3302736" y="2505670"/>
            <a:ext cx="78348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Trade Gothic LT Std" pitchFamily="2" charset="0"/>
              </a:rPr>
              <a:t>GovState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A590219-6A94-DA48-86E3-DB923CA38A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106" y="5194946"/>
            <a:ext cx="1574523" cy="15879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1A0178-C68C-1AC9-C4B6-F45E5B8B4222}"/>
              </a:ext>
            </a:extLst>
          </p:cNvPr>
          <p:cNvSpPr txBox="1"/>
          <p:nvPr/>
        </p:nvSpPr>
        <p:spPr>
          <a:xfrm>
            <a:off x="3310337" y="4700162"/>
            <a:ext cx="7834822" cy="869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700"/>
              </a:lnSpc>
            </a:pPr>
            <a:r>
              <a:rPr lang="en-US" sz="8000" dirty="0">
                <a:solidFill>
                  <a:schemeClr val="bg1"/>
                </a:solidFill>
                <a:latin typeface="Arial Narrow" panose="020B0606020202030204" pitchFamily="34" charset="0"/>
              </a:rPr>
              <a:t>EXPERIENCE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005123-DF5C-E4A6-8934-D166E6E297A5}"/>
              </a:ext>
            </a:extLst>
          </p:cNvPr>
          <p:cNvSpPr txBox="1"/>
          <p:nvPr/>
        </p:nvSpPr>
        <p:spPr>
          <a:xfrm>
            <a:off x="3302736" y="3924047"/>
            <a:ext cx="6161902" cy="965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700"/>
              </a:lnSpc>
            </a:pPr>
            <a:r>
              <a:rPr lang="en-US" sz="9600" b="1" dirty="0">
                <a:solidFill>
                  <a:schemeClr val="bg1"/>
                </a:solidFill>
                <a:latin typeface="Trade Gothic LT Std" pitchFamily="2" charset="0"/>
              </a:rPr>
              <a:t>freshman</a:t>
            </a:r>
          </a:p>
        </p:txBody>
      </p:sp>
    </p:spTree>
    <p:extLst>
      <p:ext uri="{BB962C8B-B14F-4D97-AF65-F5344CB8AC3E}">
        <p14:creationId xmlns:p14="http://schemas.microsoft.com/office/powerpoint/2010/main" val="1887218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EC7C80-7B4E-0341-A5D0-F202837D35BA}"/>
              </a:ext>
            </a:extLst>
          </p:cNvPr>
          <p:cNvSpPr txBox="1"/>
          <p:nvPr/>
        </p:nvSpPr>
        <p:spPr>
          <a:xfrm>
            <a:off x="203322" y="21408"/>
            <a:ext cx="112128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E97726"/>
                </a:solidFill>
                <a:latin typeface="Trade Gothic LT Std" pitchFamily="2" charset="0"/>
              </a:rPr>
              <a:t>Clubs and Organizations!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AFBB60-5EA4-334B-90BD-8FFED4BB6184}"/>
              </a:ext>
            </a:extLst>
          </p:cNvPr>
          <p:cNvSpPr txBox="1"/>
          <p:nvPr/>
        </p:nvSpPr>
        <p:spPr>
          <a:xfrm>
            <a:off x="329184" y="1257902"/>
            <a:ext cx="492646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rade Gothic LT Std" pitchFamily="2" charset="0"/>
              </a:rPr>
              <a:t>Accounting, Finance, and Economics Club</a:t>
            </a:r>
          </a:p>
          <a:p>
            <a:r>
              <a:rPr lang="en-US" sz="1200" dirty="0">
                <a:latin typeface="Trade Gothic LT Std" pitchFamily="2" charset="0"/>
              </a:rPr>
              <a:t>Allied Health Professional Society – Alpha Eta</a:t>
            </a:r>
          </a:p>
          <a:p>
            <a:r>
              <a:rPr lang="en-US" sz="1200" dirty="0">
                <a:latin typeface="Trade Gothic LT Std" pitchFamily="2" charset="0"/>
              </a:rPr>
              <a:t>Alpha Iota Sigma</a:t>
            </a:r>
          </a:p>
          <a:p>
            <a:r>
              <a:rPr lang="en-US" sz="1200" dirty="0">
                <a:latin typeface="Trade Gothic LT Std" pitchFamily="2" charset="0"/>
              </a:rPr>
              <a:t>American Advertising Federation – GSU Chapter</a:t>
            </a:r>
          </a:p>
          <a:p>
            <a:r>
              <a:rPr lang="en-US" sz="1200" dirty="0">
                <a:latin typeface="Trade Gothic LT Std" pitchFamily="2" charset="0"/>
              </a:rPr>
              <a:t>American Sign Language Club</a:t>
            </a:r>
          </a:p>
          <a:p>
            <a:r>
              <a:rPr lang="en-US" sz="1200" dirty="0">
                <a:latin typeface="Trade Gothic LT Std" pitchFamily="2" charset="0"/>
              </a:rPr>
              <a:t>Art Forum</a:t>
            </a:r>
          </a:p>
          <a:p>
            <a:r>
              <a:rPr lang="en-US" sz="1200" dirty="0">
                <a:latin typeface="Trade Gothic LT Std" pitchFamily="2" charset="0"/>
              </a:rPr>
              <a:t>Association of Latin American Students</a:t>
            </a:r>
          </a:p>
          <a:p>
            <a:r>
              <a:rPr lang="en-US" sz="1200" dirty="0">
                <a:latin typeface="Trade Gothic LT Std" pitchFamily="2" charset="0"/>
              </a:rPr>
              <a:t>Beta Gamma Sigma, Honor Society </a:t>
            </a:r>
          </a:p>
          <a:p>
            <a:r>
              <a:rPr lang="en-US" sz="1200" dirty="0">
                <a:latin typeface="Trade Gothic LT Std" pitchFamily="2" charset="0"/>
              </a:rPr>
              <a:t>Black Student Union</a:t>
            </a:r>
          </a:p>
          <a:p>
            <a:r>
              <a:rPr lang="en-US" sz="1200" dirty="0">
                <a:latin typeface="Trade Gothic LT Std" pitchFamily="2" charset="0"/>
              </a:rPr>
              <a:t>Chess Club</a:t>
            </a:r>
          </a:p>
          <a:p>
            <a:r>
              <a:rPr lang="en-US" sz="1200" dirty="0">
                <a:latin typeface="Trade Gothic LT Std" pitchFamily="2" charset="0"/>
              </a:rPr>
              <a:t>Chi Sigma Iota, Honor Society</a:t>
            </a:r>
          </a:p>
          <a:p>
            <a:r>
              <a:rPr lang="en-US" sz="1200" dirty="0">
                <a:latin typeface="Trade Gothic LT Std" pitchFamily="2" charset="0"/>
              </a:rPr>
              <a:t>Chinese Student Association</a:t>
            </a:r>
          </a:p>
          <a:p>
            <a:r>
              <a:rPr lang="en-US" sz="1200" dirty="0">
                <a:latin typeface="Trade Gothic LT Std" pitchFamily="2" charset="0"/>
              </a:rPr>
              <a:t>Coalition of Occupational Therapy Advocates for Diversity</a:t>
            </a:r>
          </a:p>
          <a:p>
            <a:r>
              <a:rPr lang="en-US" sz="1200" dirty="0">
                <a:latin typeface="Trade Gothic LT Std" pitchFamily="2" charset="0"/>
              </a:rPr>
              <a:t>Computer Technology Club</a:t>
            </a:r>
          </a:p>
          <a:p>
            <a:r>
              <a:rPr lang="en-US" sz="1200" dirty="0">
                <a:latin typeface="Trade Gothic LT Std" pitchFamily="2" charset="0"/>
              </a:rPr>
              <a:t>Criminal Justice Club</a:t>
            </a:r>
          </a:p>
          <a:p>
            <a:r>
              <a:rPr lang="en-US" sz="1200" dirty="0">
                <a:latin typeface="Trade Gothic LT Std" pitchFamily="2" charset="0"/>
              </a:rPr>
              <a:t>Gender and Sexuality Club (GNSX)</a:t>
            </a:r>
          </a:p>
          <a:p>
            <a:r>
              <a:rPr lang="en-US" sz="1200" dirty="0">
                <a:latin typeface="Trade Gothic LT Std" pitchFamily="2" charset="0"/>
              </a:rPr>
              <a:t>Generating Hope</a:t>
            </a:r>
          </a:p>
          <a:p>
            <a:r>
              <a:rPr lang="en-US" sz="1200" dirty="0">
                <a:latin typeface="Trade Gothic LT Std" pitchFamily="2" charset="0"/>
              </a:rPr>
              <a:t>Graduate Professional Network (GPN)</a:t>
            </a:r>
          </a:p>
          <a:p>
            <a:r>
              <a:rPr lang="en-US" sz="1200" dirty="0">
                <a:latin typeface="Trade Gothic LT Std" pitchFamily="2" charset="0"/>
              </a:rPr>
              <a:t>GSU Bowling Club</a:t>
            </a:r>
          </a:p>
          <a:p>
            <a:r>
              <a:rPr lang="en-US" sz="1200" dirty="0">
                <a:latin typeface="Trade Gothic LT Std" pitchFamily="2" charset="0"/>
              </a:rPr>
              <a:t>GSU Cheer Squad</a:t>
            </a:r>
          </a:p>
          <a:p>
            <a:endParaRPr lang="en-US" sz="2400" dirty="0">
              <a:latin typeface="Trade Gothic LT Std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AFBB60-5EA4-334B-90BD-8FFED4BB6184}"/>
              </a:ext>
            </a:extLst>
          </p:cNvPr>
          <p:cNvSpPr txBox="1"/>
          <p:nvPr/>
        </p:nvSpPr>
        <p:spPr>
          <a:xfrm>
            <a:off x="4995896" y="1242760"/>
            <a:ext cx="398767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rade Gothic LT Std" pitchFamily="2" charset="0"/>
              </a:rPr>
              <a:t>GSU Dance Company</a:t>
            </a:r>
          </a:p>
          <a:p>
            <a:r>
              <a:rPr lang="en-US" sz="1200" dirty="0">
                <a:latin typeface="Trade Gothic LT Std" pitchFamily="2" charset="0"/>
              </a:rPr>
              <a:t>GSU Honors Program Student Council </a:t>
            </a:r>
          </a:p>
          <a:p>
            <a:r>
              <a:rPr lang="en-US" sz="1200" dirty="0">
                <a:latin typeface="Trade Gothic LT Std" pitchFamily="2" charset="0"/>
              </a:rPr>
              <a:t>GSU ICA Chapter</a:t>
            </a:r>
          </a:p>
          <a:p>
            <a:r>
              <a:rPr lang="en-US" sz="1200" dirty="0">
                <a:latin typeface="Trade Gothic LT Std" pitchFamily="2" charset="0"/>
              </a:rPr>
              <a:t>GSU Psychology Club</a:t>
            </a:r>
          </a:p>
          <a:p>
            <a:r>
              <a:rPr lang="en-US" sz="1200" dirty="0">
                <a:latin typeface="Trade Gothic LT Std" pitchFamily="2" charset="0"/>
              </a:rPr>
              <a:t>GSU Supply Chain Student Club</a:t>
            </a:r>
          </a:p>
          <a:p>
            <a:r>
              <a:rPr lang="en-US" sz="1200" dirty="0">
                <a:latin typeface="Trade Gothic LT Std" pitchFamily="2" charset="0"/>
              </a:rPr>
              <a:t>International Business Club</a:t>
            </a:r>
          </a:p>
          <a:p>
            <a:r>
              <a:rPr lang="en-US" sz="1200" dirty="0">
                <a:latin typeface="Trade Gothic LT Std" pitchFamily="2" charset="0"/>
              </a:rPr>
              <a:t>International Culture Organization</a:t>
            </a:r>
          </a:p>
          <a:p>
            <a:r>
              <a:rPr lang="en-US" sz="1200" dirty="0">
                <a:latin typeface="Trade Gothic LT Std" pitchFamily="2" charset="0"/>
              </a:rPr>
              <a:t>Jaguars Gaming Club</a:t>
            </a:r>
          </a:p>
          <a:p>
            <a:r>
              <a:rPr lang="en-US" sz="1200" dirty="0">
                <a:latin typeface="Trade Gothic LT Std" pitchFamily="2" charset="0"/>
              </a:rPr>
              <a:t>Kaleidoscope</a:t>
            </a:r>
          </a:p>
          <a:p>
            <a:r>
              <a:rPr lang="en-US" sz="1200" dirty="0">
                <a:latin typeface="Trade Gothic LT Std" pitchFamily="2" charset="0"/>
              </a:rPr>
              <a:t>Kappa Delta Pi, Honor Society </a:t>
            </a:r>
          </a:p>
          <a:p>
            <a:r>
              <a:rPr lang="en-US" sz="1200" dirty="0">
                <a:latin typeface="Trade Gothic LT Std" pitchFamily="2" charset="0"/>
              </a:rPr>
              <a:t>Lambda Pi Eta-Kappa Kappa Chapter</a:t>
            </a:r>
          </a:p>
          <a:p>
            <a:r>
              <a:rPr lang="en-US" sz="1200" dirty="0">
                <a:latin typeface="Trade Gothic LT Std" pitchFamily="2" charset="0"/>
              </a:rPr>
              <a:t>Male Success Initiative</a:t>
            </a:r>
          </a:p>
          <a:p>
            <a:r>
              <a:rPr lang="en-US" sz="1200" dirty="0">
                <a:latin typeface="Trade Gothic LT Std" pitchFamily="2" charset="0"/>
              </a:rPr>
              <a:t>Master of Public Administration Club</a:t>
            </a:r>
          </a:p>
          <a:p>
            <a:r>
              <a:rPr lang="en-US" sz="1200" dirty="0">
                <a:latin typeface="Trade Gothic LT Std" pitchFamily="2" charset="0"/>
              </a:rPr>
              <a:t>Muslim Students’ Association </a:t>
            </a:r>
          </a:p>
          <a:p>
            <a:r>
              <a:rPr lang="en-US" sz="1200" dirty="0">
                <a:latin typeface="Trade Gothic LT Std" pitchFamily="2" charset="0"/>
              </a:rPr>
              <a:t>Peer Mentor Program </a:t>
            </a:r>
          </a:p>
          <a:p>
            <a:r>
              <a:rPr lang="en-US" sz="1200" dirty="0">
                <a:latin typeface="Trade Gothic LT Std" pitchFamily="2" charset="0"/>
              </a:rPr>
              <a:t>Phi Alpha, Honor Society</a:t>
            </a:r>
          </a:p>
          <a:p>
            <a:r>
              <a:rPr lang="en-US" sz="1200" dirty="0">
                <a:latin typeface="Trade Gothic LT Std" pitchFamily="2" charset="0"/>
              </a:rPr>
              <a:t>Phoenix Newspaper</a:t>
            </a:r>
          </a:p>
          <a:p>
            <a:r>
              <a:rPr lang="en-US" sz="1200" dirty="0">
                <a:latin typeface="Trade Gothic LT Std" pitchFamily="2" charset="0"/>
              </a:rPr>
              <a:t>Physical Therapy Student Association </a:t>
            </a:r>
          </a:p>
          <a:p>
            <a:r>
              <a:rPr lang="en-US" sz="1200" dirty="0">
                <a:latin typeface="Trade Gothic LT Std" pitchFamily="2" charset="0"/>
              </a:rPr>
              <a:t>Pre-Health Club</a:t>
            </a:r>
          </a:p>
          <a:p>
            <a:r>
              <a:rPr lang="en-US" sz="1200" dirty="0">
                <a:latin typeface="Trade Gothic LT Std" pitchFamily="2" charset="0"/>
              </a:rPr>
              <a:t>Psi Chi Psychology National Honors Society</a:t>
            </a:r>
          </a:p>
          <a:p>
            <a:endParaRPr lang="en-US" sz="2400" dirty="0">
              <a:latin typeface="Trade Gothic LT Std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AFBB60-5EA4-334B-90BD-8FFED4BB6184}"/>
              </a:ext>
            </a:extLst>
          </p:cNvPr>
          <p:cNvSpPr txBox="1"/>
          <p:nvPr/>
        </p:nvSpPr>
        <p:spPr>
          <a:xfrm>
            <a:off x="8723823" y="1249729"/>
            <a:ext cx="398767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rade Gothic LT Std" pitchFamily="2" charset="0"/>
              </a:rPr>
              <a:t>Reconstructed</a:t>
            </a:r>
          </a:p>
          <a:p>
            <a:r>
              <a:rPr lang="en-US" sz="1200" dirty="0">
                <a:latin typeface="Trade Gothic LT Std" pitchFamily="2" charset="0"/>
              </a:rPr>
              <a:t>Sigma Tau Delta – Alpha Chi Psi Chapter</a:t>
            </a:r>
          </a:p>
          <a:p>
            <a:r>
              <a:rPr lang="en-US" sz="1200" dirty="0">
                <a:latin typeface="Trade Gothic LT Std" pitchFamily="2" charset="0"/>
              </a:rPr>
              <a:t>Soccer Club</a:t>
            </a:r>
          </a:p>
          <a:p>
            <a:r>
              <a:rPr lang="en-US" sz="1200" dirty="0">
                <a:latin typeface="Trade Gothic LT Std" pitchFamily="2" charset="0"/>
              </a:rPr>
              <a:t>Social Work Student Organization</a:t>
            </a:r>
          </a:p>
          <a:p>
            <a:r>
              <a:rPr lang="en-US" sz="1200" dirty="0">
                <a:latin typeface="Trade Gothic LT Std" pitchFamily="2" charset="0"/>
              </a:rPr>
              <a:t>Student Activities Council</a:t>
            </a:r>
          </a:p>
          <a:p>
            <a:r>
              <a:rPr lang="en-US" sz="1200" dirty="0">
                <a:latin typeface="Trade Gothic LT Std" pitchFamily="2" charset="0"/>
              </a:rPr>
              <a:t>Student Education Association </a:t>
            </a:r>
          </a:p>
          <a:p>
            <a:r>
              <a:rPr lang="en-US" sz="1200" dirty="0">
                <a:latin typeface="Trade Gothic LT Std" pitchFamily="2" charset="0"/>
              </a:rPr>
              <a:t>Student Healthcare Management Assoc. </a:t>
            </a:r>
          </a:p>
          <a:p>
            <a:r>
              <a:rPr lang="en-US" sz="1200" dirty="0">
                <a:latin typeface="Trade Gothic LT Std" pitchFamily="2" charset="0"/>
              </a:rPr>
              <a:t>Student Occupational Therapy Assoc. </a:t>
            </a:r>
          </a:p>
          <a:p>
            <a:r>
              <a:rPr lang="en-US" sz="1200" dirty="0">
                <a:latin typeface="Trade Gothic LT Std" pitchFamily="2" charset="0"/>
              </a:rPr>
              <a:t>Student Senate </a:t>
            </a:r>
          </a:p>
          <a:p>
            <a:r>
              <a:rPr lang="en-US" sz="1200" dirty="0">
                <a:latin typeface="Trade Gothic LT Std" pitchFamily="2" charset="0"/>
              </a:rPr>
              <a:t>Student Veterans Organization </a:t>
            </a:r>
          </a:p>
          <a:p>
            <a:r>
              <a:rPr lang="en-US" sz="1200" dirty="0">
                <a:latin typeface="Trade Gothic LT Std" pitchFamily="2" charset="0"/>
              </a:rPr>
              <a:t>Students of Addiction Studies Club</a:t>
            </a:r>
          </a:p>
          <a:p>
            <a:r>
              <a:rPr lang="en-US" sz="1200" dirty="0">
                <a:latin typeface="Trade Gothic LT Std" pitchFamily="2" charset="0"/>
              </a:rPr>
              <a:t>Sustainability Club</a:t>
            </a:r>
          </a:p>
          <a:p>
            <a:r>
              <a:rPr lang="en-US" sz="1200" dirty="0">
                <a:latin typeface="Trade Gothic LT Std" pitchFamily="2" charset="0"/>
              </a:rPr>
              <a:t>Table Tennis Club</a:t>
            </a:r>
          </a:p>
          <a:p>
            <a:r>
              <a:rPr lang="en-US" sz="1200" dirty="0">
                <a:latin typeface="Trade Gothic LT Std" pitchFamily="2" charset="0"/>
              </a:rPr>
              <a:t>Tau Sigma National, Honor Society</a:t>
            </a:r>
          </a:p>
          <a:p>
            <a:r>
              <a:rPr lang="en-US" sz="1200" dirty="0">
                <a:latin typeface="Trade Gothic LT Std" pitchFamily="2" charset="0"/>
              </a:rPr>
              <a:t>Trans4mation Gospel Choir</a:t>
            </a:r>
          </a:p>
          <a:p>
            <a:r>
              <a:rPr lang="en-US" sz="1200" dirty="0">
                <a:latin typeface="Trade Gothic LT Std" pitchFamily="2" charset="0"/>
              </a:rPr>
              <a:t>Upsilon Phi Delta, Honor Society</a:t>
            </a:r>
          </a:p>
          <a:p>
            <a:r>
              <a:rPr lang="en-US" sz="1200" dirty="0">
                <a:latin typeface="Trade Gothic LT Std" pitchFamily="2" charset="0"/>
              </a:rPr>
              <a:t>Wellness Club</a:t>
            </a:r>
          </a:p>
          <a:p>
            <a:r>
              <a:rPr lang="en-US" sz="1200" dirty="0">
                <a:latin typeface="Trade Gothic LT Std" pitchFamily="2" charset="0"/>
              </a:rPr>
              <a:t>Writers Union</a:t>
            </a:r>
          </a:p>
          <a:p>
            <a:r>
              <a:rPr lang="en-US" sz="1200" dirty="0">
                <a:latin typeface="Trade Gothic LT Std" pitchFamily="2" charset="0"/>
              </a:rPr>
              <a:t>Young Christian Disciples </a:t>
            </a:r>
          </a:p>
          <a:p>
            <a:endParaRPr lang="en-US" sz="2400" dirty="0">
              <a:latin typeface="Trade Gothic LT Std" pitchFamily="2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663440" y="1463040"/>
            <a:ext cx="0" cy="3337560"/>
          </a:xfrm>
          <a:prstGeom prst="line">
            <a:avLst/>
          </a:prstGeom>
          <a:ln w="28575">
            <a:solidFill>
              <a:srgbClr val="E97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418576" y="1463040"/>
            <a:ext cx="0" cy="3337560"/>
          </a:xfrm>
          <a:prstGeom prst="line">
            <a:avLst/>
          </a:prstGeom>
          <a:ln w="28575">
            <a:solidFill>
              <a:srgbClr val="E97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3AFBB60-5EA4-334B-90BD-8FFED4BB6184}"/>
              </a:ext>
            </a:extLst>
          </p:cNvPr>
          <p:cNvSpPr txBox="1"/>
          <p:nvPr/>
        </p:nvSpPr>
        <p:spPr>
          <a:xfrm>
            <a:off x="5378825" y="5207892"/>
            <a:ext cx="707292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97726"/>
                </a:solidFill>
                <a:latin typeface="Trade Gothic LT Std" pitchFamily="2" charset="0"/>
              </a:rPr>
              <a:t>…breakout to learn more.</a:t>
            </a:r>
          </a:p>
          <a:p>
            <a:endParaRPr lang="en-US" sz="4800" dirty="0">
              <a:latin typeface="Trade Gothic LT St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354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391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EC7C80-7B4E-0341-A5D0-F202837D35BA}"/>
              </a:ext>
            </a:extLst>
          </p:cNvPr>
          <p:cNvSpPr txBox="1"/>
          <p:nvPr/>
        </p:nvSpPr>
        <p:spPr>
          <a:xfrm>
            <a:off x="203322" y="21408"/>
            <a:ext cx="112128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E97726"/>
                </a:solidFill>
                <a:latin typeface="Trade Gothic LT Std" pitchFamily="2" charset="0"/>
              </a:rPr>
              <a:t>Become a Jaguar!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AFBB60-5EA4-334B-90BD-8FFED4BB6184}"/>
              </a:ext>
            </a:extLst>
          </p:cNvPr>
          <p:cNvSpPr txBox="1"/>
          <p:nvPr/>
        </p:nvSpPr>
        <p:spPr>
          <a:xfrm>
            <a:off x="560070" y="1058644"/>
            <a:ext cx="616077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NAIA Collegiate Teams</a:t>
            </a:r>
          </a:p>
          <a:p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i="1" dirty="0">
                <a:latin typeface="Roboto" panose="02000000000000000000" pitchFamily="2" charset="0"/>
                <a:ea typeface="Roboto" panose="02000000000000000000" pitchFamily="2" charset="0"/>
              </a:rPr>
              <a:t>-Men’s and Women’s </a:t>
            </a:r>
            <a:r>
              <a:rPr lang="en-US" b="1" i="1" dirty="0">
                <a:latin typeface="Roboto" panose="02000000000000000000" pitchFamily="2" charset="0"/>
                <a:ea typeface="Roboto" panose="02000000000000000000" pitchFamily="2" charset="0"/>
              </a:rPr>
              <a:t>Basketball</a:t>
            </a:r>
          </a:p>
          <a:p>
            <a:r>
              <a:rPr lang="en-US" i="1" dirty="0">
                <a:latin typeface="Roboto" panose="02000000000000000000" pitchFamily="2" charset="0"/>
                <a:ea typeface="Roboto" panose="02000000000000000000" pitchFamily="2" charset="0"/>
              </a:rPr>
              <a:t>-Men’s and Women’s </a:t>
            </a:r>
            <a:r>
              <a:rPr lang="en-US" b="1" i="1" dirty="0">
                <a:latin typeface="Roboto" panose="02000000000000000000" pitchFamily="2" charset="0"/>
                <a:ea typeface="Roboto" panose="02000000000000000000" pitchFamily="2" charset="0"/>
              </a:rPr>
              <a:t>Cross Country &amp; Track</a:t>
            </a:r>
          </a:p>
          <a:p>
            <a:r>
              <a:rPr lang="en-US" i="1" dirty="0">
                <a:latin typeface="Roboto" panose="02000000000000000000" pitchFamily="2" charset="0"/>
                <a:ea typeface="Roboto" panose="02000000000000000000" pitchFamily="2" charset="0"/>
              </a:rPr>
              <a:t>-Men’s and Women’s </a:t>
            </a:r>
            <a:r>
              <a:rPr lang="en-US" b="1" i="1" dirty="0">
                <a:latin typeface="Roboto" panose="02000000000000000000" pitchFamily="2" charset="0"/>
                <a:ea typeface="Roboto" panose="02000000000000000000" pitchFamily="2" charset="0"/>
              </a:rPr>
              <a:t>Golf</a:t>
            </a:r>
          </a:p>
          <a:p>
            <a:r>
              <a:rPr lang="en-US" i="1" dirty="0">
                <a:latin typeface="Roboto" panose="02000000000000000000" pitchFamily="2" charset="0"/>
                <a:ea typeface="Roboto" panose="02000000000000000000" pitchFamily="2" charset="0"/>
              </a:rPr>
              <a:t>-Men’s and Women’s </a:t>
            </a:r>
            <a:r>
              <a:rPr lang="en-US" b="1" i="1" dirty="0">
                <a:latin typeface="Roboto" panose="02000000000000000000" pitchFamily="2" charset="0"/>
                <a:ea typeface="Roboto" panose="02000000000000000000" pitchFamily="2" charset="0"/>
              </a:rPr>
              <a:t>Soccer</a:t>
            </a:r>
            <a:r>
              <a:rPr lang="en-US" i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r>
              <a:rPr lang="en-US" i="1" dirty="0">
                <a:latin typeface="Roboto" panose="02000000000000000000" pitchFamily="2" charset="0"/>
                <a:ea typeface="Roboto" panose="02000000000000000000" pitchFamily="2" charset="0"/>
              </a:rPr>
              <a:t>-Women’s </a:t>
            </a:r>
            <a:r>
              <a:rPr lang="en-US" b="1" i="1" dirty="0">
                <a:latin typeface="Roboto" panose="02000000000000000000" pitchFamily="2" charset="0"/>
                <a:ea typeface="Roboto" panose="02000000000000000000" pitchFamily="2" charset="0"/>
              </a:rPr>
              <a:t>Volleyball</a:t>
            </a:r>
            <a:r>
              <a:rPr lang="en-US" i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r>
              <a:rPr lang="en-US" i="1" dirty="0">
                <a:latin typeface="Roboto" panose="02000000000000000000" pitchFamily="2" charset="0"/>
                <a:ea typeface="Roboto" panose="02000000000000000000" pitchFamily="2" charset="0"/>
              </a:rPr>
              <a:t>- Women’s </a:t>
            </a:r>
            <a:r>
              <a:rPr lang="en-US" b="1" i="1" dirty="0">
                <a:latin typeface="Roboto" panose="02000000000000000000" pitchFamily="2" charset="0"/>
                <a:ea typeface="Roboto" panose="02000000000000000000" pitchFamily="2" charset="0"/>
              </a:rPr>
              <a:t>Bowling</a:t>
            </a:r>
          </a:p>
          <a:p>
            <a:endParaRPr lang="en-US" sz="2400" dirty="0">
              <a:latin typeface="Trade Gothic LT Std" pitchFamily="2" charset="0"/>
            </a:endParaRPr>
          </a:p>
        </p:txBody>
      </p:sp>
      <p:pic>
        <p:nvPicPr>
          <p:cNvPr id="1026" name="Picture 2" descr="http://d21gd0ap5v1ndt.cloudfront.net/web01/gsu/g/79/15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6603">
            <a:off x="9732732" y="558369"/>
            <a:ext cx="2089522" cy="1394756"/>
          </a:xfrm>
          <a:prstGeom prst="rect">
            <a:avLst/>
          </a:prstGeom>
          <a:noFill/>
          <a:ln>
            <a:solidFill>
              <a:srgbClr val="E9772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d21gd0ap5v1ndt.cloudfront.net/web01/gsu/g/11/29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685" y="247876"/>
            <a:ext cx="2163314" cy="1441308"/>
          </a:xfrm>
          <a:prstGeom prst="rect">
            <a:avLst/>
          </a:prstGeom>
          <a:noFill/>
          <a:ln>
            <a:solidFill>
              <a:srgbClr val="E9772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d21gd0ap5v1ndt.cloudfront.net/web01/gsu/g/152/271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0804" y="2316475"/>
            <a:ext cx="2219296" cy="1481380"/>
          </a:xfrm>
          <a:prstGeom prst="rect">
            <a:avLst/>
          </a:prstGeom>
          <a:noFill/>
          <a:ln>
            <a:solidFill>
              <a:srgbClr val="E9772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d21gd0ap5v1ndt.cloudfront.net/web01/gsu/g/127/228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899" y="3523571"/>
            <a:ext cx="1483046" cy="2230144"/>
          </a:xfrm>
          <a:prstGeom prst="rect">
            <a:avLst/>
          </a:prstGeom>
          <a:noFill/>
          <a:ln>
            <a:solidFill>
              <a:srgbClr val="E9772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d21gd0ap5v1ndt.cloudfront.net/web01/gsu/g/123/221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6428" y="4425146"/>
            <a:ext cx="2051304" cy="1369245"/>
          </a:xfrm>
          <a:prstGeom prst="rect">
            <a:avLst/>
          </a:prstGeom>
          <a:noFill/>
          <a:ln>
            <a:solidFill>
              <a:srgbClr val="E9772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AFBB60-5EA4-334B-90BD-8FFED4BB6184}"/>
              </a:ext>
            </a:extLst>
          </p:cNvPr>
          <p:cNvSpPr txBox="1"/>
          <p:nvPr/>
        </p:nvSpPr>
        <p:spPr>
          <a:xfrm>
            <a:off x="560070" y="3523571"/>
            <a:ext cx="642594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Varsity Reserve Teams:</a:t>
            </a:r>
          </a:p>
          <a:p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2000" i="1" dirty="0">
                <a:latin typeface="Roboto" panose="02000000000000000000" pitchFamily="2" charset="0"/>
                <a:ea typeface="Roboto" panose="02000000000000000000" pitchFamily="2" charset="0"/>
              </a:rPr>
              <a:t>-Men’s and Women’s </a:t>
            </a:r>
            <a:r>
              <a:rPr lang="en-US" sz="2000" b="1" i="1" dirty="0">
                <a:latin typeface="Roboto" panose="02000000000000000000" pitchFamily="2" charset="0"/>
                <a:ea typeface="Roboto" panose="02000000000000000000" pitchFamily="2" charset="0"/>
              </a:rPr>
              <a:t>Basketball</a:t>
            </a:r>
          </a:p>
          <a:p>
            <a:r>
              <a:rPr lang="en-US" sz="2000" i="1" dirty="0">
                <a:latin typeface="Roboto" panose="02000000000000000000" pitchFamily="2" charset="0"/>
                <a:ea typeface="Roboto" panose="02000000000000000000" pitchFamily="2" charset="0"/>
              </a:rPr>
              <a:t>-Men’s and Women’s </a:t>
            </a:r>
            <a:r>
              <a:rPr lang="en-US" sz="2000" b="1" i="1" dirty="0">
                <a:latin typeface="Roboto" panose="02000000000000000000" pitchFamily="2" charset="0"/>
                <a:ea typeface="Roboto" panose="02000000000000000000" pitchFamily="2" charset="0"/>
              </a:rPr>
              <a:t>Soccer</a:t>
            </a:r>
            <a:r>
              <a:rPr lang="en-US" sz="2000" i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r>
              <a:rPr lang="en-US" sz="2000" i="1" dirty="0">
                <a:latin typeface="Roboto" panose="02000000000000000000" pitchFamily="2" charset="0"/>
                <a:ea typeface="Roboto" panose="02000000000000000000" pitchFamily="2" charset="0"/>
              </a:rPr>
              <a:t>-Women’s </a:t>
            </a:r>
            <a:r>
              <a:rPr lang="en-US" sz="2000" b="1" i="1" dirty="0">
                <a:latin typeface="Roboto" panose="02000000000000000000" pitchFamily="2" charset="0"/>
                <a:ea typeface="Roboto" panose="02000000000000000000" pitchFamily="2" charset="0"/>
              </a:rPr>
              <a:t>Volleyball</a:t>
            </a:r>
            <a:r>
              <a:rPr lang="en-US" sz="2000" i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endParaRPr lang="en-US" sz="2400" dirty="0">
              <a:latin typeface="Trade Gothic LT Std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384D53-2B95-F304-55AE-F23E2A8DA6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27">
            <a:off x="5586399" y="1939693"/>
            <a:ext cx="2412210" cy="135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4702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orange lines&#10;&#10;Description automatically generated">
            <a:extLst>
              <a:ext uri="{FF2B5EF4-FFF2-40B4-BE49-F238E27FC236}">
                <a16:creationId xmlns:a16="http://schemas.microsoft.com/office/drawing/2014/main" id="{37C8E8BD-D031-2840-AA51-63C5B04BC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1E7BC5-8C25-F94E-A320-6B61884ABBCD}"/>
              </a:ext>
            </a:extLst>
          </p:cNvPr>
          <p:cNvSpPr txBox="1"/>
          <p:nvPr/>
        </p:nvSpPr>
        <p:spPr>
          <a:xfrm>
            <a:off x="377190" y="716697"/>
            <a:ext cx="112128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rade Gothic LT Std" pitchFamily="2" charset="0"/>
              </a:rPr>
              <a:t>Guaranteed Graduate Program Admission (GPATH)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E53D3C-8927-D039-EBEC-0044CC6489FB}"/>
              </a:ext>
            </a:extLst>
          </p:cNvPr>
          <p:cNvSpPr txBox="1"/>
          <p:nvPr/>
        </p:nvSpPr>
        <p:spPr>
          <a:xfrm>
            <a:off x="838986" y="1494949"/>
            <a:ext cx="10751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>
                <a:latin typeface="Trade Gothic Next" panose="020B0604020202020204" pitchFamily="34" charset="0"/>
                <a:cs typeface="Arial" panose="020B0604020202020204" pitchFamily="34" charset="0"/>
              </a:rPr>
              <a:t>Guarantees admission into one of ten graduate programs after graduation with your bachelor’s degree</a:t>
            </a:r>
            <a:endParaRPr lang="en-US" dirty="0">
              <a:latin typeface="Trade Gothic Next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Content Placeholder 5">
            <a:extLst>
              <a:ext uri="{FF2B5EF4-FFF2-40B4-BE49-F238E27FC236}">
                <a16:creationId xmlns:a16="http://schemas.microsoft.com/office/drawing/2014/main" id="{2DA51F6E-92BD-D3F7-1408-3359940289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762066"/>
              </p:ext>
            </p:extLst>
          </p:nvPr>
        </p:nvGraphicFramePr>
        <p:xfrm>
          <a:off x="455111" y="1729212"/>
          <a:ext cx="11564063" cy="42626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33917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4C5D2-5393-E019-3828-159640DA2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3800" b="1" dirty="0">
                <a:latin typeface="Trade Gothic LT Std"/>
              </a:rPr>
              <a:t>New for 24-25- Banded Tuition</a:t>
            </a:r>
            <a:r>
              <a:rPr lang="en-US" sz="3800" dirty="0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41C494-9F36-375D-1B2E-64C9D9CE05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n-US" sz="2200"/>
              <a:t>All new students will be charged banded tuition starting in Fall 2024. </a:t>
            </a:r>
          </a:p>
          <a:p>
            <a:r>
              <a:rPr lang="en-US" sz="2200"/>
              <a:t>Allows students to be charged the same tuition if you are taking 12 credit hours or more!</a:t>
            </a:r>
          </a:p>
        </p:txBody>
      </p:sp>
      <p:pic>
        <p:nvPicPr>
          <p:cNvPr id="6" name="Picture 5" descr="A close-up of a sign&#10;&#10;Description automatically generated">
            <a:extLst>
              <a:ext uri="{FF2B5EF4-FFF2-40B4-BE49-F238E27FC236}">
                <a16:creationId xmlns:a16="http://schemas.microsoft.com/office/drawing/2014/main" id="{B167419A-8440-AFC7-3FFB-81F87D03C1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840106"/>
            <a:ext cx="6903720" cy="517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2693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B60F7901-68A8-1A0D-58A9-0D8185849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Box 3">
            <a:extLst>
              <a:ext uri="{FF2B5EF4-FFF2-40B4-BE49-F238E27FC236}">
                <a16:creationId xmlns:a16="http://schemas.microsoft.com/office/drawing/2014/main" id="{E59D6D28-E177-20B5-863D-6C6F32F51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762" y="247650"/>
            <a:ext cx="1192847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4800" b="1" dirty="0">
                <a:solidFill>
                  <a:srgbClr val="E97726"/>
                </a:solidFill>
                <a:latin typeface="Trade Gothic LT Std"/>
              </a:rPr>
              <a:t>Tuition and Fees</a:t>
            </a:r>
            <a:endParaRPr lang="en-US" altLang="en-US" sz="4800" dirty="0">
              <a:solidFill>
                <a:srgbClr val="E97726"/>
              </a:solidFill>
              <a:latin typeface="Trade Gothic LT Std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4800" b="1" dirty="0">
              <a:solidFill>
                <a:srgbClr val="E97726"/>
              </a:solidFill>
              <a:latin typeface="Trade Gothic LT Std"/>
            </a:endParaRPr>
          </a:p>
        </p:txBody>
      </p:sp>
      <p:graphicFrame>
        <p:nvGraphicFramePr>
          <p:cNvPr id="4" name="Table 7">
            <a:extLst>
              <a:ext uri="{FF2B5EF4-FFF2-40B4-BE49-F238E27FC236}">
                <a16:creationId xmlns:a16="http://schemas.microsoft.com/office/drawing/2014/main" id="{66C3F874-33B3-2078-DB17-9B18C1E9DC4D}"/>
              </a:ext>
            </a:extLst>
          </p:cNvPr>
          <p:cNvGraphicFramePr>
            <a:graphicFrameLocks noGrp="1"/>
          </p:cNvGraphicFramePr>
          <p:nvPr/>
        </p:nvGraphicFramePr>
        <p:xfrm>
          <a:off x="1416050" y="1816100"/>
          <a:ext cx="10233026" cy="3532188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31336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856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137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9469">
                <a:tc>
                  <a:txBody>
                    <a:bodyPr/>
                    <a:lstStyle/>
                    <a:p>
                      <a:pPr lvl="0"/>
                      <a:endParaRPr lang="en-US" sz="1800" dirty="0"/>
                    </a:p>
                  </a:txBody>
                  <a:tcPr marL="91433" marR="91433" marT="45718" marB="45718">
                    <a:solidFill>
                      <a:srgbClr val="3F5867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800"/>
                        <a:t>GSU Cost</a:t>
                      </a:r>
                    </a:p>
                  </a:txBody>
                  <a:tcPr marL="91433" marR="91433" marT="45718" marB="45718">
                    <a:solidFill>
                      <a:srgbClr val="3F5867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800"/>
                        <a:t>Financial Aid Opportunities</a:t>
                      </a:r>
                    </a:p>
                  </a:txBody>
                  <a:tcPr marL="91433" marR="91433" marT="45718" marB="45718">
                    <a:solidFill>
                      <a:srgbClr val="3F58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97188">
                <a:tc>
                  <a:txBody>
                    <a:bodyPr/>
                    <a:lstStyle/>
                    <a:p>
                      <a:pPr lvl="0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Non- Residential Cost</a:t>
                      </a:r>
                    </a:p>
                  </a:txBody>
                  <a:tcPr marL="91433" marR="91433" marT="45718" marB="45718">
                    <a:solidFill>
                      <a:srgbClr val="3F5867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000" b="1" kern="1200" dirty="0">
                          <a:solidFill>
                            <a:srgbClr val="E97726"/>
                          </a:solidFill>
                          <a:latin typeface="Trade Gothic LT Std" pitchFamily="2"/>
                        </a:rPr>
                        <a:t>$14,056 per year*</a:t>
                      </a:r>
                    </a:p>
                    <a:p>
                      <a:pPr lvl="0" algn="ctr"/>
                      <a:r>
                        <a:rPr lang="en-US" sz="1800" i="1" dirty="0">
                          <a:solidFill>
                            <a:schemeClr val="bg1"/>
                          </a:solidFill>
                        </a:rPr>
                        <a:t>($56,224 Degree)</a:t>
                      </a:r>
                    </a:p>
                    <a:p>
                      <a:pPr lvl="0" algn="ctr"/>
                      <a:endParaRPr lang="en-US" sz="2000" dirty="0"/>
                    </a:p>
                  </a:txBody>
                  <a:tcPr marL="91433" marR="91433" marT="45718" marB="45718" anchor="ctr">
                    <a:solidFill>
                      <a:srgbClr val="3F5867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Max Pell Grant: $7,395</a:t>
                      </a:r>
                    </a:p>
                    <a:p>
                      <a:pPr lvl="0" algn="ctr"/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Max Illinois MAP Grant: $8,400</a:t>
                      </a:r>
                    </a:p>
                    <a:p>
                      <a:pPr lvl="0" algn="ctr"/>
                      <a:endParaRPr lang="en-US" sz="2000">
                        <a:solidFill>
                          <a:schemeClr val="bg1"/>
                        </a:solidFill>
                      </a:endParaRPr>
                    </a:p>
                    <a:p>
                      <a:pPr lvl="0" algn="ctr"/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Potential Refund of $2,099 (Fall and Spring Combined)</a:t>
                      </a:r>
                    </a:p>
                  </a:txBody>
                  <a:tcPr marL="91433" marR="91433" marT="45718" marB="45718" anchor="ctr">
                    <a:solidFill>
                      <a:srgbClr val="3F58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05531">
                <a:tc>
                  <a:txBody>
                    <a:bodyPr/>
                    <a:lstStyle/>
                    <a:p>
                      <a:pPr lvl="0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Residential Cost</a:t>
                      </a:r>
                    </a:p>
                    <a:p>
                      <a:pPr lvl="0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(Tuition, fees, housing, and meal plan)</a:t>
                      </a:r>
                    </a:p>
                  </a:txBody>
                  <a:tcPr marL="91433" marR="91433" marT="45718" marB="45718">
                    <a:solidFill>
                      <a:srgbClr val="3F5867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400" dirty="0">
                          <a:solidFill>
                            <a:schemeClr val="accent2"/>
                          </a:solidFill>
                        </a:rPr>
                        <a:t>$22,160</a:t>
                      </a:r>
                    </a:p>
                    <a:p>
                      <a:pPr lvl="0" algn="ctr"/>
                      <a:r>
                        <a:rPr lang="en-US" sz="1800" i="1" dirty="0">
                          <a:solidFill>
                            <a:schemeClr val="bg1"/>
                          </a:solidFill>
                        </a:rPr>
                        <a:t>($88,640 Degree)</a:t>
                      </a:r>
                    </a:p>
                  </a:txBody>
                  <a:tcPr marL="91433" marR="91433" marT="45718" marB="45718" anchor="ctr">
                    <a:solidFill>
                      <a:srgbClr val="3F5867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Remaining Cost: $6,100</a:t>
                      </a:r>
                      <a:r>
                        <a:rPr lang="en-US" sz="2400" dirty="0">
                          <a:solidFill>
                            <a:schemeClr val="accent2"/>
                          </a:solidFill>
                        </a:rPr>
                        <a:t>*</a:t>
                      </a:r>
                    </a:p>
                  </a:txBody>
                  <a:tcPr marL="91433" marR="91433" marT="45718" marB="45718" anchor="ctr">
                    <a:solidFill>
                      <a:srgbClr val="3F58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9606821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85B3F4-E447-B74A-B8AF-FB053434A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99C2A4-6198-B444-A20E-74571EF11A2D}"/>
              </a:ext>
            </a:extLst>
          </p:cNvPr>
          <p:cNvSpPr txBox="1"/>
          <p:nvPr/>
        </p:nvSpPr>
        <p:spPr>
          <a:xfrm>
            <a:off x="3457427" y="2185483"/>
            <a:ext cx="82129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E97726"/>
                </a:solidFill>
                <a:latin typeface="Trade Gothic LT Std" pitchFamily="2" charset="0"/>
              </a:rPr>
              <a:t>Financing Your Education</a:t>
            </a:r>
          </a:p>
        </p:txBody>
      </p:sp>
    </p:spTree>
    <p:extLst>
      <p:ext uri="{BB962C8B-B14F-4D97-AF65-F5344CB8AC3E}">
        <p14:creationId xmlns:p14="http://schemas.microsoft.com/office/powerpoint/2010/main" val="15886652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34B85D-9EA6-6443-860C-161F366C31E8}"/>
              </a:ext>
            </a:extLst>
          </p:cNvPr>
          <p:cNvSpPr txBox="1"/>
          <p:nvPr/>
        </p:nvSpPr>
        <p:spPr>
          <a:xfrm>
            <a:off x="377190" y="186345"/>
            <a:ext cx="112128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rade Gothic LT Std" pitchFamily="2" charset="0"/>
              </a:rPr>
              <a:t>How Do I Apply for Financial Aid?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90" y="1937646"/>
            <a:ext cx="5195651" cy="3011426"/>
          </a:xfrm>
          <a:prstGeom prst="rect">
            <a:avLst/>
          </a:prstGeom>
          <a:ln>
            <a:solidFill>
              <a:srgbClr val="E97726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334B85D-9EA6-6443-860C-161F366C31E8}"/>
              </a:ext>
            </a:extLst>
          </p:cNvPr>
          <p:cNvSpPr txBox="1"/>
          <p:nvPr/>
        </p:nvSpPr>
        <p:spPr>
          <a:xfrm>
            <a:off x="5663176" y="3082960"/>
            <a:ext cx="62880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rgbClr val="E97726"/>
                </a:solidFill>
                <a:latin typeface="Trade Gothic LT Std" pitchFamily="2" charset="0"/>
              </a:rPr>
              <a:t>F</a:t>
            </a:r>
            <a:r>
              <a:rPr lang="en-US" sz="2400" dirty="0">
                <a:latin typeface="Trade Gothic LT Std" pitchFamily="2" charset="0"/>
              </a:rPr>
              <a:t>ree</a:t>
            </a:r>
            <a:r>
              <a:rPr lang="en-US" sz="2400" b="1" dirty="0">
                <a:latin typeface="Trade Gothic LT Std" pitchFamily="2" charset="0"/>
              </a:rPr>
              <a:t> </a:t>
            </a:r>
            <a:r>
              <a:rPr lang="en-US" sz="2400" b="1" u="sng" dirty="0">
                <a:solidFill>
                  <a:srgbClr val="E97726"/>
                </a:solidFill>
                <a:latin typeface="Trade Gothic LT Std" pitchFamily="2" charset="0"/>
              </a:rPr>
              <a:t>A</a:t>
            </a:r>
            <a:r>
              <a:rPr lang="en-US" sz="2400" dirty="0">
                <a:latin typeface="Trade Gothic LT Std" pitchFamily="2" charset="0"/>
              </a:rPr>
              <a:t>pplication for </a:t>
            </a:r>
            <a:r>
              <a:rPr lang="en-US" sz="2400" b="1" u="sng" dirty="0">
                <a:solidFill>
                  <a:srgbClr val="E97726"/>
                </a:solidFill>
                <a:latin typeface="Trade Gothic LT Std" pitchFamily="2" charset="0"/>
              </a:rPr>
              <a:t>F</a:t>
            </a:r>
            <a:r>
              <a:rPr lang="en-US" sz="2400" dirty="0">
                <a:latin typeface="Trade Gothic LT Std" pitchFamily="2" charset="0"/>
              </a:rPr>
              <a:t>ederal</a:t>
            </a:r>
            <a:r>
              <a:rPr lang="en-US" sz="2400" b="1" dirty="0">
                <a:latin typeface="Trade Gothic LT Std" pitchFamily="2" charset="0"/>
              </a:rPr>
              <a:t> </a:t>
            </a:r>
            <a:r>
              <a:rPr lang="en-US" sz="2400" b="1" u="sng" dirty="0">
                <a:solidFill>
                  <a:srgbClr val="E97726"/>
                </a:solidFill>
                <a:latin typeface="Trade Gothic LT Std" pitchFamily="2" charset="0"/>
              </a:rPr>
              <a:t>S</a:t>
            </a:r>
            <a:r>
              <a:rPr lang="en-US" sz="2400" dirty="0">
                <a:latin typeface="Trade Gothic LT Std" pitchFamily="2" charset="0"/>
              </a:rPr>
              <a:t>tudent</a:t>
            </a:r>
            <a:r>
              <a:rPr lang="en-US" sz="2400" b="1" dirty="0">
                <a:latin typeface="Trade Gothic LT Std" pitchFamily="2" charset="0"/>
              </a:rPr>
              <a:t> </a:t>
            </a:r>
            <a:r>
              <a:rPr lang="en-US" sz="2400" b="1" u="sng" dirty="0">
                <a:solidFill>
                  <a:srgbClr val="E97726"/>
                </a:solidFill>
                <a:latin typeface="Trade Gothic LT Std" pitchFamily="2" charset="0"/>
              </a:rPr>
              <a:t>A</a:t>
            </a:r>
            <a:r>
              <a:rPr lang="en-US" sz="2400" dirty="0">
                <a:latin typeface="Trade Gothic LT Std" pitchFamily="2" charset="0"/>
              </a:rPr>
              <a:t>id</a:t>
            </a:r>
          </a:p>
          <a:p>
            <a:pPr algn="ctr"/>
            <a:endParaRPr lang="en-US" b="1" dirty="0">
              <a:latin typeface="Trade Gothic LT Std" pitchFamily="2" charset="0"/>
            </a:endParaRPr>
          </a:p>
          <a:p>
            <a:pPr algn="ctr"/>
            <a:r>
              <a:rPr lang="en-US" b="1" dirty="0">
                <a:latin typeface="Trade Gothic LT Std" pitchFamily="2" charset="0"/>
              </a:rPr>
              <a:t>Found online at studentaid.gov</a:t>
            </a:r>
          </a:p>
          <a:p>
            <a:pPr algn="ctr"/>
            <a:r>
              <a:rPr lang="en-US" dirty="0">
                <a:solidFill>
                  <a:srgbClr val="E97726"/>
                </a:solidFill>
                <a:latin typeface="Trade Gothic LT Std" pitchFamily="2" charset="0"/>
              </a:rPr>
              <a:t>Direct Link: (</a:t>
            </a:r>
            <a:r>
              <a:rPr lang="en-US" dirty="0">
                <a:solidFill>
                  <a:srgbClr val="E97726"/>
                </a:solidFill>
                <a:latin typeface="Trade Gothic LT Std" pitchFamily="2" charset="0"/>
                <a:hlinkClick r:id="rId4"/>
              </a:rPr>
              <a:t>https://studentaid.gov/h/apply-for-aid/fafsa</a:t>
            </a:r>
            <a:r>
              <a:rPr lang="en-US" dirty="0">
                <a:solidFill>
                  <a:srgbClr val="E97726"/>
                </a:solidFill>
                <a:latin typeface="Trade Gothic LT Std" pitchFamily="2" charset="0"/>
              </a:rPr>
              <a:t>)</a:t>
            </a:r>
          </a:p>
          <a:p>
            <a:pPr algn="ctr"/>
            <a:endParaRPr lang="en-US" dirty="0">
              <a:solidFill>
                <a:srgbClr val="E97726"/>
              </a:solidFill>
              <a:latin typeface="Trade Gothic LT Std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E97726"/>
                </a:solidFill>
                <a:latin typeface="Trade Gothic LT Std" pitchFamily="2" charset="0"/>
              </a:rPr>
              <a:t>Update for 24/25 FAFSA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34B85D-9EA6-6443-860C-161F366C31E8}"/>
              </a:ext>
            </a:extLst>
          </p:cNvPr>
          <p:cNvSpPr txBox="1"/>
          <p:nvPr/>
        </p:nvSpPr>
        <p:spPr>
          <a:xfrm>
            <a:off x="5635690" y="2333021"/>
            <a:ext cx="850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E97726"/>
                </a:solidFill>
                <a:latin typeface="Trade Gothic LT Std" pitchFamily="2" charset="0"/>
              </a:rPr>
              <a:t>Have you done the #FAFSA?</a:t>
            </a:r>
          </a:p>
        </p:txBody>
      </p:sp>
    </p:spTree>
    <p:extLst>
      <p:ext uri="{BB962C8B-B14F-4D97-AF65-F5344CB8AC3E}">
        <p14:creationId xmlns:p14="http://schemas.microsoft.com/office/powerpoint/2010/main" val="42944007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BD6791-157B-1E4C-BAD4-593B4082D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7A56A5-C6F4-874F-8405-447D172322B7}"/>
              </a:ext>
            </a:extLst>
          </p:cNvPr>
          <p:cNvSpPr txBox="1"/>
          <p:nvPr/>
        </p:nvSpPr>
        <p:spPr>
          <a:xfrm>
            <a:off x="377190" y="299446"/>
            <a:ext cx="112128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rade Gothic LT Std" pitchFamily="2" charset="0"/>
              </a:rPr>
              <a:t>FAFSA Processing Results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7F8E3F-F893-DD41-8E05-7A6C6F8E66DD}"/>
              </a:ext>
            </a:extLst>
          </p:cNvPr>
          <p:cNvSpPr txBox="1"/>
          <p:nvPr/>
        </p:nvSpPr>
        <p:spPr>
          <a:xfrm>
            <a:off x="489585" y="1454758"/>
            <a:ext cx="1121283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9725" indent="-339725">
              <a:buFont typeface="Arial" panose="020B0604020202020204" pitchFamily="34" charset="0"/>
              <a:buChar char="•"/>
            </a:pPr>
            <a:r>
              <a:rPr lang="en-US" sz="3200" dirty="0">
                <a:latin typeface="Trade Gothic LT Std" pitchFamily="2" charset="0"/>
              </a:rPr>
              <a:t>Student will receive a ‘FAFSA Submission Summary’ via email </a:t>
            </a:r>
          </a:p>
          <a:p>
            <a:pPr marL="339725" indent="-339725">
              <a:buFont typeface="Arial" panose="020B0604020202020204" pitchFamily="34" charset="0"/>
              <a:buChar char="•"/>
            </a:pPr>
            <a:r>
              <a:rPr lang="en-US" sz="3200" dirty="0">
                <a:latin typeface="Trade Gothic LT Std" pitchFamily="2" charset="0"/>
              </a:rPr>
              <a:t>Record will be sent to colleges student listed on FAFSA about one week after FAFSA is </a:t>
            </a:r>
          </a:p>
          <a:p>
            <a:pPr>
              <a:tabLst>
                <a:tab pos="339725" algn="l"/>
              </a:tabLst>
            </a:pPr>
            <a:r>
              <a:rPr lang="en-US" sz="3200" dirty="0">
                <a:latin typeface="Trade Gothic LT Std" pitchFamily="2" charset="0"/>
              </a:rPr>
              <a:t>	submitted</a:t>
            </a:r>
          </a:p>
          <a:p>
            <a:pPr marL="339725" indent="-339725">
              <a:buFont typeface="Arial" panose="020B0604020202020204" pitchFamily="34" charset="0"/>
              <a:buChar char="•"/>
            </a:pPr>
            <a:r>
              <a:rPr lang="en-US" sz="3200" dirty="0">
                <a:latin typeface="Trade Gothic LT Std" pitchFamily="2" charset="0"/>
              </a:rPr>
              <a:t>Colleges may request </a:t>
            </a:r>
          </a:p>
          <a:p>
            <a:pPr>
              <a:tabLst>
                <a:tab pos="339725" algn="l"/>
              </a:tabLst>
            </a:pPr>
            <a:r>
              <a:rPr lang="en-US" sz="3200" dirty="0">
                <a:latin typeface="Trade Gothic LT Std" pitchFamily="2" charset="0"/>
              </a:rPr>
              <a:t>	additional information </a:t>
            </a:r>
          </a:p>
          <a:p>
            <a:pPr>
              <a:tabLst>
                <a:tab pos="339725" algn="l"/>
              </a:tabLst>
            </a:pPr>
            <a:r>
              <a:rPr lang="en-US" sz="3200" dirty="0">
                <a:latin typeface="Trade Gothic LT Std" pitchFamily="2" charset="0"/>
              </a:rPr>
              <a:t>	after FAFSA received</a:t>
            </a:r>
          </a:p>
          <a:p>
            <a:pPr marL="339725" indent="-339725">
              <a:buFont typeface="Arial" panose="020B0604020202020204" pitchFamily="34" charset="0"/>
              <a:buChar char="•"/>
            </a:pPr>
            <a:r>
              <a:rPr lang="en-US" sz="3200" dirty="0">
                <a:latin typeface="Trade Gothic LT Std" pitchFamily="2" charset="0"/>
              </a:rPr>
              <a:t>Corrections can be made;</a:t>
            </a:r>
          </a:p>
          <a:p>
            <a:pPr>
              <a:tabLst>
                <a:tab pos="339725" algn="l"/>
              </a:tabLst>
            </a:pPr>
            <a:r>
              <a:rPr lang="en-US" sz="3200" dirty="0">
                <a:latin typeface="Trade Gothic LT Std" pitchFamily="2" charset="0"/>
              </a:rPr>
              <a:t>	be wary of corrections! </a:t>
            </a:r>
          </a:p>
          <a:p>
            <a:pPr>
              <a:tabLst>
                <a:tab pos="339725" algn="l"/>
              </a:tabLst>
            </a:pPr>
            <a:r>
              <a:rPr lang="en-US" sz="3200" dirty="0">
                <a:latin typeface="Trade Gothic LT Std" pitchFamily="2" charset="0"/>
              </a:rPr>
              <a:t>	Too many can lead to verification.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8BF66A-AAEE-27B6-D1E4-756292681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5427" y="2495836"/>
            <a:ext cx="6254593" cy="34619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32169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19AD4E-FAD5-BB47-B4AE-AB031B930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34B85D-9EA6-6443-860C-161F366C31E8}"/>
              </a:ext>
            </a:extLst>
          </p:cNvPr>
          <p:cNvSpPr txBox="1"/>
          <p:nvPr/>
        </p:nvSpPr>
        <p:spPr>
          <a:xfrm>
            <a:off x="377190" y="308324"/>
            <a:ext cx="112128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rade Gothic LT Std" pitchFamily="2" charset="0"/>
              </a:rPr>
              <a:t>Cost of Attendance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435973-4B78-DA40-9DD9-83904FDF8812}"/>
              </a:ext>
            </a:extLst>
          </p:cNvPr>
          <p:cNvSpPr txBox="1"/>
          <p:nvPr/>
        </p:nvSpPr>
        <p:spPr>
          <a:xfrm>
            <a:off x="377190" y="1499146"/>
            <a:ext cx="1121283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>
                <a:latin typeface="Trade Gothic LT Std" pitchFamily="2" charset="0"/>
              </a:rPr>
              <a:t>Direct Costs- </a:t>
            </a:r>
            <a:r>
              <a:rPr lang="en-US" sz="2800" dirty="0">
                <a:latin typeface="Trade Gothic LT Std" pitchFamily="2" charset="0"/>
              </a:rPr>
              <a:t>Paid directly to school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dirty="0">
                <a:latin typeface="Trade Gothic LT Std" pitchFamily="2" charset="0"/>
              </a:rPr>
              <a:t>Tuition, fees, room and board, meal plans, etc.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>
                <a:latin typeface="Trade Gothic LT Std" pitchFamily="2" charset="0"/>
              </a:rPr>
              <a:t>Indirect Costs- </a:t>
            </a:r>
            <a:r>
              <a:rPr lang="en-US" sz="2800" dirty="0">
                <a:latin typeface="Trade Gothic LT Std" pitchFamily="2" charset="0"/>
              </a:rPr>
              <a:t>Variable fees that depend on personal circumstances/choices. These costs can vary widely.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dirty="0">
                <a:latin typeface="Trade Gothic LT Std" pitchFamily="2" charset="0"/>
              </a:rPr>
              <a:t>Transportation, personal expenses, books and supplies, off-campus housing, etc.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latin typeface="Trade Gothic LT Std" pitchFamily="2" charset="0"/>
              </a:rPr>
              <a:t>COA is not what you will pay out of pocket; consider it a comprehensive budget that helps you plan for all potential expenses associated with your education. </a:t>
            </a:r>
          </a:p>
        </p:txBody>
      </p:sp>
    </p:spTree>
    <p:extLst>
      <p:ext uri="{BB962C8B-B14F-4D97-AF65-F5344CB8AC3E}">
        <p14:creationId xmlns:p14="http://schemas.microsoft.com/office/powerpoint/2010/main" val="37187088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BD6791-157B-1E4C-BAD4-593B4082D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7A56A5-C6F4-874F-8405-447D172322B7}"/>
              </a:ext>
            </a:extLst>
          </p:cNvPr>
          <p:cNvSpPr txBox="1"/>
          <p:nvPr/>
        </p:nvSpPr>
        <p:spPr>
          <a:xfrm>
            <a:off x="377190" y="454067"/>
            <a:ext cx="112128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Trade Gothic LT Std" pitchFamily="2" charset="0"/>
              </a:rPr>
              <a:t>Example Cost of Attendance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7F8E3F-F893-DD41-8E05-7A6C6F8E66DD}"/>
              </a:ext>
            </a:extLst>
          </p:cNvPr>
          <p:cNvSpPr txBox="1"/>
          <p:nvPr/>
        </p:nvSpPr>
        <p:spPr>
          <a:xfrm>
            <a:off x="377189" y="1943030"/>
            <a:ext cx="389296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rade Gothic LT Std" pitchFamily="2" charset="0"/>
              </a:rPr>
              <a:t>However, I only took 6 classes for the year, so my out-of-pocket tuition and fees were actually </a:t>
            </a:r>
            <a:r>
              <a:rPr lang="en-US" sz="3600" b="1" dirty="0">
                <a:latin typeface="Trade Gothic LT Std" pitchFamily="2" charset="0"/>
              </a:rPr>
              <a:t>$8,856.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A66844-0F4A-1D6C-E318-6914B74DD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7082" y="1732360"/>
            <a:ext cx="7609524" cy="46190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6368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377190" y="108103"/>
            <a:ext cx="119291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GSU Trivia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377190" y="1047202"/>
            <a:ext cx="737006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Trade Gothic LT Std"/>
              </a:rPr>
              <a:t>How tall is the Paul Bunyan Statue located across from Prairie Place?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400" b="1" dirty="0">
              <a:latin typeface="Trade Gothic LT Std" pitchFamily="2" charset="0"/>
            </a:endParaRPr>
          </a:p>
          <a:p>
            <a:r>
              <a:rPr lang="en-US" sz="2400" b="1" dirty="0">
                <a:latin typeface="Trade Gothic LT Std" pitchFamily="2" charset="0"/>
              </a:rPr>
              <a:t>		</a:t>
            </a:r>
            <a:r>
              <a:rPr lang="en-US" sz="2400" b="1" dirty="0">
                <a:solidFill>
                  <a:srgbClr val="E97726"/>
                </a:solidFill>
                <a:latin typeface="Trade Gothic LT Std" pitchFamily="2" charset="0"/>
              </a:rPr>
              <a:t>25 feet</a:t>
            </a:r>
          </a:p>
          <a:p>
            <a:endParaRPr lang="en-US" sz="2400" b="1" dirty="0">
              <a:latin typeface="Trade Gothic LT Std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Trade Gothic LT Std" pitchFamily="2" charset="0"/>
              </a:rPr>
              <a:t>What is the most commonly seen bird on campus?</a:t>
            </a:r>
          </a:p>
          <a:p>
            <a:endParaRPr lang="en-US" sz="2400" b="1" dirty="0">
              <a:latin typeface="Trade Gothic LT Std" pitchFamily="2" charset="0"/>
            </a:endParaRPr>
          </a:p>
          <a:p>
            <a:r>
              <a:rPr lang="en-US" sz="2400" b="1" dirty="0">
                <a:latin typeface="Trade Gothic LT Std" pitchFamily="2" charset="0"/>
              </a:rPr>
              <a:t>		</a:t>
            </a:r>
            <a:r>
              <a:rPr lang="en-US" sz="2400" b="1" dirty="0">
                <a:solidFill>
                  <a:srgbClr val="E97726"/>
                </a:solidFill>
                <a:latin typeface="Trade Gothic LT Std" pitchFamily="2" charset="0"/>
              </a:rPr>
              <a:t>Goose </a:t>
            </a:r>
          </a:p>
          <a:p>
            <a:endParaRPr lang="en-US" sz="2400" b="1" dirty="0">
              <a:latin typeface="Trade Gothic LT Std" pitchFamily="2" charset="0"/>
            </a:endParaRPr>
          </a:p>
          <a:p>
            <a:endParaRPr lang="en-US" sz="2400" b="1" dirty="0">
              <a:solidFill>
                <a:srgbClr val="E97726"/>
              </a:solidFill>
              <a:latin typeface="Trade Gothic LT Std" pitchFamily="2" charset="0"/>
            </a:endParaRPr>
          </a:p>
          <a:p>
            <a:r>
              <a:rPr lang="en-US" sz="2400" b="1" dirty="0">
                <a:solidFill>
                  <a:srgbClr val="E97726"/>
                </a:solidFill>
                <a:latin typeface="Trade Gothic LT Std" pitchFamily="2" charset="0"/>
              </a:rPr>
              <a:t>		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 bwMode="auto">
          <a:xfrm>
            <a:off x="8239156" y="1188720"/>
            <a:ext cx="2898019" cy="2898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377190" y="4225874"/>
            <a:ext cx="11990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Trade Gothic LT Std" pitchFamily="2" charset="0"/>
              </a:rPr>
              <a:t>What year did GovState welcome the first class of four-year freshman?</a:t>
            </a:r>
          </a:p>
          <a:p>
            <a:pPr lvl="2"/>
            <a:r>
              <a:rPr lang="en-US" sz="2400" dirty="0">
                <a:latin typeface="Trade Gothic LT Std" pitchFamily="2" charset="0"/>
              </a:rPr>
              <a:t> </a:t>
            </a:r>
          </a:p>
          <a:p>
            <a:r>
              <a:rPr lang="en-US" sz="2400" b="1" i="1" dirty="0">
                <a:latin typeface="Trade Gothic LT Std" pitchFamily="2" charset="0"/>
              </a:rPr>
              <a:t>	</a:t>
            </a:r>
            <a:endParaRPr lang="en-US" i="1" dirty="0">
              <a:latin typeface="Trade Gothic LT Std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CFEF28-70B4-9611-EDED-93D623629582}"/>
              </a:ext>
            </a:extLst>
          </p:cNvPr>
          <p:cNvSpPr txBox="1"/>
          <p:nvPr/>
        </p:nvSpPr>
        <p:spPr>
          <a:xfrm>
            <a:off x="2281805" y="4797923"/>
            <a:ext cx="3389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  <a:latin typeface="Trade Gothic LT Std"/>
              </a:rPr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234310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34B85D-9EA6-6443-860C-161F366C31E8}"/>
              </a:ext>
            </a:extLst>
          </p:cNvPr>
          <p:cNvSpPr txBox="1"/>
          <p:nvPr/>
        </p:nvSpPr>
        <p:spPr>
          <a:xfrm>
            <a:off x="377190" y="186345"/>
            <a:ext cx="112128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rade Gothic LT Std" pitchFamily="2" charset="0"/>
              </a:rPr>
              <a:t>Types of Financial Aid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34B85D-9EA6-6443-860C-161F366C31E8}"/>
              </a:ext>
            </a:extLst>
          </p:cNvPr>
          <p:cNvSpPr txBox="1"/>
          <p:nvPr/>
        </p:nvSpPr>
        <p:spPr>
          <a:xfrm>
            <a:off x="377190" y="1213348"/>
            <a:ext cx="1051163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rade Gothic LT Std" pitchFamily="2" charset="0"/>
              </a:rPr>
              <a:t>1. </a:t>
            </a:r>
            <a:r>
              <a:rPr lang="en-US" sz="3600" b="1" dirty="0">
                <a:solidFill>
                  <a:srgbClr val="E97726"/>
                </a:solidFill>
                <a:latin typeface="Trade Gothic LT Std" pitchFamily="2" charset="0"/>
              </a:rPr>
              <a:t>Grants</a:t>
            </a:r>
          </a:p>
          <a:p>
            <a:endParaRPr lang="en-US" sz="3600" dirty="0">
              <a:solidFill>
                <a:srgbClr val="FF0000"/>
              </a:solidFill>
              <a:latin typeface="Trade Gothic LT Std" pitchFamily="2" charset="0"/>
            </a:endParaRPr>
          </a:p>
          <a:p>
            <a:r>
              <a:rPr lang="en-US" sz="3600" dirty="0">
                <a:latin typeface="Trade Gothic LT Std" pitchFamily="2" charset="0"/>
              </a:rPr>
              <a:t>2. </a:t>
            </a:r>
            <a:r>
              <a:rPr lang="en-US" sz="3600" b="1" dirty="0">
                <a:solidFill>
                  <a:srgbClr val="E97726"/>
                </a:solidFill>
                <a:latin typeface="Trade Gothic LT Std" pitchFamily="2" charset="0"/>
              </a:rPr>
              <a:t>Loans</a:t>
            </a:r>
          </a:p>
          <a:p>
            <a:endParaRPr lang="en-US" sz="3600" dirty="0">
              <a:solidFill>
                <a:srgbClr val="FF0000"/>
              </a:solidFill>
              <a:latin typeface="Trade Gothic LT Std" pitchFamily="2" charset="0"/>
            </a:endParaRPr>
          </a:p>
          <a:p>
            <a:r>
              <a:rPr lang="en-US" sz="3600" dirty="0">
                <a:latin typeface="Trade Gothic LT Std" pitchFamily="2" charset="0"/>
              </a:rPr>
              <a:t>3. </a:t>
            </a:r>
            <a:r>
              <a:rPr lang="en-US" sz="3600" b="1" dirty="0">
                <a:solidFill>
                  <a:srgbClr val="E97726"/>
                </a:solidFill>
                <a:latin typeface="Trade Gothic LT Std" pitchFamily="2" charset="0"/>
              </a:rPr>
              <a:t>Scholarships</a:t>
            </a:r>
          </a:p>
          <a:p>
            <a:endParaRPr lang="en-US" sz="3600" dirty="0">
              <a:solidFill>
                <a:srgbClr val="FF0000"/>
              </a:solidFill>
              <a:latin typeface="Trade Gothic LT Std" pitchFamily="2" charset="0"/>
            </a:endParaRPr>
          </a:p>
          <a:p>
            <a:r>
              <a:rPr lang="en-US" sz="3600" dirty="0">
                <a:latin typeface="Trade Gothic LT Std" pitchFamily="2" charset="0"/>
              </a:rPr>
              <a:t>4. </a:t>
            </a:r>
            <a:r>
              <a:rPr lang="en-US" sz="3600" b="1" dirty="0">
                <a:solidFill>
                  <a:srgbClr val="E97726"/>
                </a:solidFill>
                <a:latin typeface="Trade Gothic LT Std" pitchFamily="2" charset="0"/>
              </a:rPr>
              <a:t>Student Employment Opportunities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9" t="13742" r="21882" b="14965"/>
          <a:stretch/>
        </p:blipFill>
        <p:spPr>
          <a:xfrm>
            <a:off x="5783366" y="305506"/>
            <a:ext cx="3604299" cy="420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3761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BD6791-157B-1E4C-BAD4-593B4082D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7A56A5-C6F4-874F-8405-447D172322B7}"/>
              </a:ext>
            </a:extLst>
          </p:cNvPr>
          <p:cNvSpPr txBox="1"/>
          <p:nvPr/>
        </p:nvSpPr>
        <p:spPr>
          <a:xfrm>
            <a:off x="377190" y="263629"/>
            <a:ext cx="112128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rade Gothic LT Std" pitchFamily="2" charset="0"/>
              </a:rPr>
              <a:t>Types of Grants (2023-2024 Award Amounts)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7F8E3F-F893-DD41-8E05-7A6C6F8E66DD}"/>
              </a:ext>
            </a:extLst>
          </p:cNvPr>
          <p:cNvSpPr txBox="1"/>
          <p:nvPr/>
        </p:nvSpPr>
        <p:spPr>
          <a:xfrm>
            <a:off x="377190" y="971515"/>
            <a:ext cx="10318519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indent="-230188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E97726"/>
                </a:solidFill>
                <a:latin typeface="Trade Gothic LT Std" pitchFamily="2" charset="0"/>
              </a:rPr>
              <a:t>Federal PELL Grant</a:t>
            </a:r>
          </a:p>
          <a:p>
            <a:pPr>
              <a:tabLst>
                <a:tab pos="461963" algn="l"/>
              </a:tabLst>
            </a:pPr>
            <a:r>
              <a:rPr lang="en-US" sz="3200" b="1" dirty="0">
                <a:latin typeface="Trade Gothic LT Std" pitchFamily="2" charset="0"/>
              </a:rPr>
              <a:t>	</a:t>
            </a:r>
            <a:r>
              <a:rPr lang="en-US" sz="3200" dirty="0">
                <a:latin typeface="Trade Gothic LT Std" pitchFamily="2" charset="0"/>
              </a:rPr>
              <a:t>Up to $7,395, determined by SAI</a:t>
            </a:r>
          </a:p>
          <a:p>
            <a:pPr marL="230188" indent="-230188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E97726"/>
                </a:solidFill>
                <a:latin typeface="Trade Gothic LT Std" pitchFamily="2" charset="0"/>
              </a:rPr>
              <a:t>Illinois MAP Grant</a:t>
            </a:r>
          </a:p>
          <a:p>
            <a:pPr>
              <a:tabLst>
                <a:tab pos="461963" algn="l"/>
              </a:tabLst>
            </a:pPr>
            <a:r>
              <a:rPr lang="en-US" sz="3200" b="1" dirty="0">
                <a:latin typeface="Trade Gothic LT Std" pitchFamily="2" charset="0"/>
              </a:rPr>
              <a:t>	</a:t>
            </a:r>
            <a:r>
              <a:rPr lang="en-US" sz="3200" dirty="0">
                <a:latin typeface="Trade Gothic LT Std" pitchFamily="2" charset="0"/>
              </a:rPr>
              <a:t>Up to $8,400, determined by SAI</a:t>
            </a:r>
          </a:p>
          <a:p>
            <a:pPr marL="230188" indent="-230188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E97726"/>
                </a:solidFill>
                <a:latin typeface="Trade Gothic LT Std" pitchFamily="2" charset="0"/>
              </a:rPr>
              <a:t>Federal SEOG Grant</a:t>
            </a:r>
          </a:p>
          <a:p>
            <a:pPr>
              <a:tabLst>
                <a:tab pos="461963" algn="l"/>
              </a:tabLst>
            </a:pPr>
            <a:r>
              <a:rPr lang="en-US" sz="3200" b="1" dirty="0">
                <a:latin typeface="Trade Gothic LT Std" pitchFamily="2" charset="0"/>
              </a:rPr>
              <a:t>	</a:t>
            </a:r>
            <a:r>
              <a:rPr lang="en-US" sz="3200" dirty="0">
                <a:latin typeface="Trade Gothic LT Std" pitchFamily="2" charset="0"/>
              </a:rPr>
              <a:t>$1,000 for students with </a:t>
            </a:r>
          </a:p>
          <a:p>
            <a:pPr>
              <a:tabLst>
                <a:tab pos="461963" algn="l"/>
              </a:tabLst>
            </a:pPr>
            <a:r>
              <a:rPr lang="en-US" sz="3200" dirty="0">
                <a:latin typeface="Trade Gothic LT Std" pitchFamily="2" charset="0"/>
              </a:rPr>
              <a:t>	exceptional need</a:t>
            </a:r>
          </a:p>
          <a:p>
            <a:pPr marL="230188" indent="-230188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E97726"/>
                </a:solidFill>
                <a:latin typeface="Trade Gothic LT Std" pitchFamily="2" charset="0"/>
              </a:rPr>
              <a:t>TEACH Grant</a:t>
            </a:r>
          </a:p>
          <a:p>
            <a:pPr>
              <a:tabLst>
                <a:tab pos="461963" algn="l"/>
              </a:tabLst>
            </a:pPr>
            <a:r>
              <a:rPr lang="en-US" sz="3200" b="1" dirty="0">
                <a:latin typeface="Trade Gothic LT Std" pitchFamily="2" charset="0"/>
              </a:rPr>
              <a:t>	</a:t>
            </a:r>
            <a:r>
              <a:rPr lang="en-US" sz="3200" dirty="0">
                <a:latin typeface="Trade Gothic LT Std" pitchFamily="2" charset="0"/>
              </a:rPr>
              <a:t>Pays up to $3,772 p/year</a:t>
            </a:r>
          </a:p>
          <a:p>
            <a:pPr>
              <a:tabLst>
                <a:tab pos="461963" algn="l"/>
              </a:tabLst>
            </a:pPr>
            <a:r>
              <a:rPr lang="en-US" sz="3200" dirty="0">
                <a:latin typeface="Trade Gothic LT Std" pitchFamily="2" charset="0"/>
              </a:rPr>
              <a:t>	Requires 3.25 GPA</a:t>
            </a:r>
          </a:p>
          <a:p>
            <a:pPr>
              <a:tabLst>
                <a:tab pos="461963" algn="l"/>
              </a:tabLst>
            </a:pPr>
            <a:r>
              <a:rPr lang="en-US" sz="3200" dirty="0">
                <a:latin typeface="Trade Gothic LT Std" pitchFamily="2" charset="0"/>
              </a:rPr>
              <a:t>	After graduation 4-year work requirement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5AD4DA-6EF3-E6AD-6B62-687256ED43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4" t="15467" r="10222" b="36799"/>
          <a:stretch/>
        </p:blipFill>
        <p:spPr>
          <a:xfrm>
            <a:off x="6917436" y="1894032"/>
            <a:ext cx="5038344" cy="303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1683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34B85D-9EA6-6443-860C-161F366C31E8}"/>
              </a:ext>
            </a:extLst>
          </p:cNvPr>
          <p:cNvSpPr txBox="1"/>
          <p:nvPr/>
        </p:nvSpPr>
        <p:spPr>
          <a:xfrm>
            <a:off x="377190" y="186345"/>
            <a:ext cx="112128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rade Gothic LT Std" pitchFamily="2" charset="0"/>
              </a:rPr>
              <a:t>Student Loans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34B85D-9EA6-6443-860C-161F366C31E8}"/>
              </a:ext>
            </a:extLst>
          </p:cNvPr>
          <p:cNvSpPr txBox="1"/>
          <p:nvPr/>
        </p:nvSpPr>
        <p:spPr>
          <a:xfrm>
            <a:off x="377190" y="1213348"/>
            <a:ext cx="6345501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rade Gothic LT Std" pitchFamily="2" charset="0"/>
              </a:rPr>
              <a:t>1. </a:t>
            </a:r>
            <a:r>
              <a:rPr lang="en-US" sz="2500" b="1" dirty="0">
                <a:solidFill>
                  <a:srgbClr val="E97726"/>
                </a:solidFill>
                <a:latin typeface="Trade Gothic LT Std" pitchFamily="2" charset="0"/>
              </a:rPr>
              <a:t>Federal Direct Loans*</a:t>
            </a:r>
            <a:endParaRPr lang="en-US" sz="2500" dirty="0">
              <a:latin typeface="Trade Gothic LT Std" pitchFamily="2" charset="0"/>
            </a:endParaRPr>
          </a:p>
          <a:p>
            <a:r>
              <a:rPr lang="en-US" sz="2500" dirty="0">
                <a:latin typeface="Trade Gothic LT Std" pitchFamily="2" charset="0"/>
              </a:rPr>
              <a:t>	-Subsidized</a:t>
            </a:r>
          </a:p>
          <a:p>
            <a:r>
              <a:rPr lang="en-US" sz="2500" dirty="0">
                <a:latin typeface="Trade Gothic LT Std" pitchFamily="2" charset="0"/>
              </a:rPr>
              <a:t>	-Unsubsidized</a:t>
            </a:r>
          </a:p>
          <a:p>
            <a:r>
              <a:rPr lang="en-US" sz="2500" dirty="0">
                <a:latin typeface="Trade Gothic LT Std" pitchFamily="2" charset="0"/>
              </a:rPr>
              <a:t>	-Parent PLUS</a:t>
            </a:r>
          </a:p>
          <a:p>
            <a:endParaRPr lang="en-US" sz="2500" dirty="0">
              <a:solidFill>
                <a:srgbClr val="FF0000"/>
              </a:solidFill>
              <a:latin typeface="Trade Gothic LT Std" pitchFamily="2" charset="0"/>
            </a:endParaRPr>
          </a:p>
          <a:p>
            <a:r>
              <a:rPr lang="en-US" sz="2500" dirty="0">
                <a:latin typeface="Trade Gothic LT Std" pitchFamily="2" charset="0"/>
              </a:rPr>
              <a:t>2. </a:t>
            </a:r>
            <a:r>
              <a:rPr lang="en-US" sz="2500" b="1" dirty="0">
                <a:solidFill>
                  <a:srgbClr val="E97726"/>
                </a:solidFill>
                <a:latin typeface="Trade Gothic LT Std" pitchFamily="2" charset="0"/>
              </a:rPr>
              <a:t>Private Student Loans</a:t>
            </a:r>
          </a:p>
          <a:p>
            <a:endParaRPr lang="en-US" sz="2000" i="1" dirty="0">
              <a:solidFill>
                <a:srgbClr val="E97726"/>
              </a:solidFill>
              <a:latin typeface="Trade Gothic LT Std" pitchFamily="2" charset="0"/>
            </a:endParaRPr>
          </a:p>
          <a:p>
            <a:endParaRPr lang="en-US" sz="2000" i="1" dirty="0">
              <a:solidFill>
                <a:srgbClr val="E97726"/>
              </a:solidFill>
              <a:latin typeface="Trade Gothic LT Std" pitchFamily="2" charset="0"/>
            </a:endParaRPr>
          </a:p>
          <a:p>
            <a:r>
              <a:rPr lang="en-US" sz="2000" i="1" dirty="0">
                <a:solidFill>
                  <a:srgbClr val="E97726"/>
                </a:solidFill>
                <a:latin typeface="Trade Gothic LT Std" pitchFamily="2" charset="0"/>
              </a:rPr>
              <a:t>*Students must be enrolled in at least half-time (6 credit hours) status with Financial Aid eligible </a:t>
            </a:r>
            <a:r>
              <a:rPr lang="en-US" sz="2000" i="1">
                <a:solidFill>
                  <a:srgbClr val="E97726"/>
                </a:solidFill>
                <a:latin typeface="Trade Gothic LT Std" pitchFamily="2" charset="0"/>
              </a:rPr>
              <a:t>coursework to </a:t>
            </a:r>
            <a:r>
              <a:rPr lang="en-US" sz="2000" i="1" dirty="0">
                <a:solidFill>
                  <a:srgbClr val="E97726"/>
                </a:solidFill>
                <a:latin typeface="Trade Gothic LT Std" pitchFamily="2" charset="0"/>
              </a:rPr>
              <a:t>qualify for Federal loans.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0" t="15238" r="16440" b="19455"/>
          <a:stretch/>
        </p:blipFill>
        <p:spPr>
          <a:xfrm rot="385112">
            <a:off x="6960279" y="887435"/>
            <a:ext cx="4068147" cy="447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8196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34B85D-9EA6-6443-860C-161F366C31E8}"/>
              </a:ext>
            </a:extLst>
          </p:cNvPr>
          <p:cNvSpPr txBox="1"/>
          <p:nvPr/>
        </p:nvSpPr>
        <p:spPr>
          <a:xfrm>
            <a:off x="489585" y="619978"/>
            <a:ext cx="112128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rade Gothic LT Std" pitchFamily="2" charset="0"/>
              </a:rPr>
              <a:t>Dependent Direct Loan Borrowing Limits</a:t>
            </a:r>
          </a:p>
        </p:txBody>
      </p:sp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E15E98FB-D2D6-F8DF-0BC5-04E46493323F}"/>
              </a:ext>
            </a:extLst>
          </p:cNvPr>
          <p:cNvGraphicFramePr>
            <a:graphicFrameLocks noGrp="1"/>
          </p:cNvGraphicFramePr>
          <p:nvPr/>
        </p:nvGraphicFramePr>
        <p:xfrm>
          <a:off x="1329745" y="2286000"/>
          <a:ext cx="9307720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54139">
                  <a:extLst>
                    <a:ext uri="{9D8B030D-6E8A-4147-A177-3AD203B41FA5}">
                      <a16:colId xmlns:a16="http://schemas.microsoft.com/office/drawing/2014/main" val="2873344194"/>
                    </a:ext>
                  </a:extLst>
                </a:gridCol>
                <a:gridCol w="5753581">
                  <a:extLst>
                    <a:ext uri="{9D8B030D-6E8A-4147-A177-3AD203B41FA5}">
                      <a16:colId xmlns:a16="http://schemas.microsoft.com/office/drawing/2014/main" val="2118286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Grade Level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Amount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86653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First Year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$3,500 Subsidized; $2,000 Unsubsidized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01051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Sophomore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$4,500 Subsidized; $2,000 Unsubsidized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09381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Junior/Senior Year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$5,500 Subsidized; $2,000 Unsubsidized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0894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Aggregate Loan Limits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$23,000 Subsidized; $31K including Unsub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59900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29974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34B85D-9EA6-6443-860C-161F366C31E8}"/>
              </a:ext>
            </a:extLst>
          </p:cNvPr>
          <p:cNvSpPr txBox="1"/>
          <p:nvPr/>
        </p:nvSpPr>
        <p:spPr>
          <a:xfrm>
            <a:off x="377190" y="186345"/>
            <a:ext cx="112128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rade Gothic LT Std" pitchFamily="2" charset="0"/>
              </a:rPr>
              <a:t>Parent Plus Loan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0" t="15238" r="16440" b="19455"/>
          <a:stretch/>
        </p:blipFill>
        <p:spPr>
          <a:xfrm>
            <a:off x="8022210" y="1381873"/>
            <a:ext cx="3843357" cy="42312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516C75-59F9-E776-0F7F-3BC16668F441}"/>
              </a:ext>
            </a:extLst>
          </p:cNvPr>
          <p:cNvSpPr txBox="1"/>
          <p:nvPr/>
        </p:nvSpPr>
        <p:spPr>
          <a:xfrm>
            <a:off x="377189" y="1211888"/>
            <a:ext cx="786183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1D35"/>
                </a:solidFill>
                <a:latin typeface="Google Sans"/>
              </a:rPr>
              <a:t>A</a:t>
            </a:r>
            <a:r>
              <a:rPr lang="en-US" sz="2000" dirty="0">
                <a:solidFill>
                  <a:srgbClr val="E97726"/>
                </a:solidFill>
                <a:latin typeface="Trade Gothic LT Std" pitchFamily="2" charset="0"/>
              </a:rPr>
              <a:t> parent-plus </a:t>
            </a:r>
            <a:r>
              <a:rPr lang="en-US" sz="2000" dirty="0">
                <a:solidFill>
                  <a:srgbClr val="001D35"/>
                </a:solidFill>
                <a:latin typeface="Google Sans"/>
              </a:rPr>
              <a:t>loan is a federal </a:t>
            </a:r>
            <a:r>
              <a:rPr lang="en-US" sz="2000" b="0" i="0" dirty="0">
                <a:solidFill>
                  <a:srgbClr val="001D35"/>
                </a:solidFill>
                <a:effectLst/>
                <a:latin typeface="Google Sans"/>
              </a:rPr>
              <a:t>student loan taken out in </a:t>
            </a:r>
            <a:r>
              <a:rPr lang="en-US" sz="2000" b="1" i="0" dirty="0">
                <a:solidFill>
                  <a:srgbClr val="001D35"/>
                </a:solidFill>
                <a:effectLst/>
                <a:latin typeface="Google Sans"/>
              </a:rPr>
              <a:t>the parent's name</a:t>
            </a:r>
            <a:r>
              <a:rPr lang="en-US" sz="2000" b="0" i="0" dirty="0">
                <a:solidFill>
                  <a:srgbClr val="001D35"/>
                </a:solidFill>
                <a:effectLst/>
                <a:latin typeface="Google Sans"/>
              </a:rPr>
              <a:t>. The parent is ultimately responsible for repaying the loan.</a:t>
            </a:r>
          </a:p>
          <a:p>
            <a:endParaRPr lang="en-US" sz="2000" b="0" i="0" dirty="0">
              <a:solidFill>
                <a:srgbClr val="001D35"/>
              </a:solidFill>
              <a:effectLst/>
              <a:latin typeface="Google San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1D35"/>
                </a:solidFill>
                <a:latin typeface="Google Sans"/>
              </a:rPr>
              <a:t>While this is better than pursuing a private loan, we recommend looking into scholarships or payment plans before going this route, as PPLs carry higher interest rates similar to those of private loans.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1D35"/>
              </a:solidFill>
              <a:latin typeface="Google San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1D35"/>
                </a:solidFill>
                <a:latin typeface="Google Sans"/>
              </a:rPr>
              <a:t>There aren’t aggregate limits to PPL’s and can be issued up to cost-of-attendance. Meaning if you take our COA and deduct what financial aid you are set to receive (grants, loans, scholarships, federal work-study, etc.,), that can be your total PPL amount. </a:t>
            </a:r>
          </a:p>
          <a:p>
            <a:endParaRPr lang="en-US" sz="2000" dirty="0">
              <a:solidFill>
                <a:srgbClr val="001D35"/>
              </a:solidFill>
              <a:latin typeface="Google San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1D35"/>
                </a:solidFill>
                <a:latin typeface="Google Sans"/>
              </a:rPr>
              <a:t>If you apply and are denied, you can request an endorser, or your child can receive additional unsubsidized loan money.</a:t>
            </a:r>
            <a:endParaRPr lang="en-US" sz="2000" dirty="0">
              <a:latin typeface="Trade Gothic LT St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9678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34B85D-9EA6-6443-860C-161F366C31E8}"/>
              </a:ext>
            </a:extLst>
          </p:cNvPr>
          <p:cNvSpPr txBox="1"/>
          <p:nvPr/>
        </p:nvSpPr>
        <p:spPr>
          <a:xfrm>
            <a:off x="377190" y="186345"/>
            <a:ext cx="112128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rade Gothic LT Std" pitchFamily="2" charset="0"/>
              </a:rPr>
              <a:t>Scholarships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435973-4B78-DA40-9DD9-83904FDF8812}"/>
              </a:ext>
            </a:extLst>
          </p:cNvPr>
          <p:cNvSpPr txBox="1"/>
          <p:nvPr/>
        </p:nvSpPr>
        <p:spPr>
          <a:xfrm>
            <a:off x="300990" y="1059120"/>
            <a:ext cx="11212830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GSU Scholarship homepage: </a:t>
            </a:r>
            <a:r>
              <a:rPr lang="en-US" altLang="en-US" sz="2400" dirty="0">
                <a:latin typeface="Trade Gothic LT Std"/>
                <a:ea typeface="ＭＳ Ｐゴシック" panose="020B0600070205080204" pitchFamily="34" charset="-128"/>
              </a:rPr>
              <a:t>www.govst.edu/Scholarships/ </a:t>
            </a:r>
          </a:p>
          <a:p>
            <a:endParaRPr lang="en-US" altLang="en-US" sz="2400" b="1" dirty="0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  <a:p>
            <a:r>
              <a:rPr lang="en-US" altLang="en-US" sz="24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Scholarship Universe: </a:t>
            </a:r>
            <a:r>
              <a:rPr lang="en-US" altLang="en-US" sz="2400" dirty="0">
                <a:latin typeface="Trade Gothic LT Std"/>
                <a:ea typeface="ＭＳ Ｐゴシック" panose="020B0600070205080204" pitchFamily="34" charset="-128"/>
              </a:rPr>
              <a:t>www.govst.scholarshipuniverse.com/public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endParaRPr lang="en-US" altLang="en-US" sz="2400" b="1" dirty="0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  <a:p>
            <a:r>
              <a:rPr lang="en-US" altLang="en-US" sz="24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With Scholarship Universe, Students will be able to:  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endParaRPr lang="en-US" altLang="en-US" sz="2400" b="1" dirty="0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rade Gothic LT Std"/>
                <a:ea typeface="ＭＳ Ｐゴシック" panose="020B0600070205080204" pitchFamily="34" charset="-128"/>
              </a:rPr>
              <a:t>Answer questions and match to scholarship opportunities they are eligible for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latin typeface="Trade Gothic LT Std"/>
                <a:ea typeface="ＭＳ Ｐゴシック" panose="020B0600070205080204" pitchFamily="34" charset="-128"/>
              </a:rPr>
              <a:t>The more you answer, the more scholarships you match to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rade Gothic LT Std"/>
                <a:ea typeface="ＭＳ Ｐゴシック" panose="020B0600070205080204" pitchFamily="34" charset="-128"/>
              </a:rPr>
              <a:t>Easily apply online to multiple scholarship opportunities through a personalized portal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rade Gothic LT Std"/>
                <a:ea typeface="ＭＳ Ｐゴシック" panose="020B0600070205080204" pitchFamily="34" charset="-128"/>
              </a:rPr>
              <a:t>See scholarship metrics to determine their chances and effort required to apply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rade Gothic LT Std"/>
                <a:ea typeface="ＭＳ Ｐゴシック" panose="020B0600070205080204" pitchFamily="34" charset="-128"/>
              </a:rPr>
              <a:t>Be alerted whenever they are matched to new scholarship opportunities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rade Gothic LT Std"/>
                <a:ea typeface="ＭＳ Ｐゴシック" panose="020B0600070205080204" pitchFamily="34" charset="-128"/>
              </a:rPr>
              <a:t>GSU and external scholarships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rade Gothic LT Std"/>
                <a:ea typeface="ＭＳ Ｐゴシック" panose="020B0600070205080204" pitchFamily="34" charset="-128"/>
              </a:rPr>
              <a:t>All vetted = no questioning if the scholarship is legit</a:t>
            </a:r>
          </a:p>
          <a:p>
            <a:pPr marL="914400" lvl="1" indent="-457200">
              <a:buFont typeface="Wingdings" panose="05000000000000000000" pitchFamily="2" charset="2"/>
              <a:buChar char="v"/>
            </a:pPr>
            <a:endParaRPr lang="en-US" altLang="en-US" sz="3200" b="1" dirty="0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EC36CF-CA2E-9CC9-0E29-B45B8B494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1451" y="1080576"/>
            <a:ext cx="2914286" cy="4133333"/>
          </a:xfrm>
          <a:prstGeom prst="rect">
            <a:avLst/>
          </a:prstGeom>
          <a:ln>
            <a:solidFill>
              <a:srgbClr val="E97726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</p:pic>
    </p:spTree>
    <p:extLst>
      <p:ext uri="{BB962C8B-B14F-4D97-AF65-F5344CB8AC3E}">
        <p14:creationId xmlns:p14="http://schemas.microsoft.com/office/powerpoint/2010/main" val="25236684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7BCCFE-0A57-686D-EB4D-C21659687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0FBD95-6A48-3BFB-14A0-3C6831DD5E63}"/>
              </a:ext>
            </a:extLst>
          </p:cNvPr>
          <p:cNvSpPr txBox="1"/>
          <p:nvPr/>
        </p:nvSpPr>
        <p:spPr>
          <a:xfrm>
            <a:off x="474215" y="476720"/>
            <a:ext cx="112647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latin typeface="Trade Gothic LT Std" pitchFamily="2" charset="0"/>
              </a:rPr>
              <a:t>AIM HIGH </a:t>
            </a:r>
            <a:r>
              <a:rPr lang="en-US" sz="6000" dirty="0">
                <a:solidFill>
                  <a:srgbClr val="E97726"/>
                </a:solidFill>
                <a:latin typeface="Trade Gothic LT Std" pitchFamily="2" charset="0"/>
              </a:rPr>
              <a:t>– Freshman Students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8680165-B80D-73CF-DCFC-C558D7DE3265}"/>
              </a:ext>
            </a:extLst>
          </p:cNvPr>
          <p:cNvGraphicFramePr>
            <a:graphicFrameLocks noGrp="1"/>
          </p:cNvGraphicFramePr>
          <p:nvPr/>
        </p:nvGraphicFramePr>
        <p:xfrm>
          <a:off x="1301578" y="2469421"/>
          <a:ext cx="10025449" cy="11887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025449">
                  <a:extLst>
                    <a:ext uri="{9D8B030D-6E8A-4147-A177-3AD203B41FA5}">
                      <a16:colId xmlns:a16="http://schemas.microsoft.com/office/drawing/2014/main" val="4234523153"/>
                    </a:ext>
                  </a:extLst>
                </a:gridCol>
              </a:tblGrid>
              <a:tr h="61757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Guaranteed Freshman Scholarships</a:t>
                      </a:r>
                    </a:p>
                    <a:p>
                      <a:pPr algn="ctr"/>
                      <a:r>
                        <a:rPr lang="en-US" sz="3600" dirty="0"/>
                        <a:t>for up to $5000 per year</a:t>
                      </a:r>
                    </a:p>
                  </a:txBody>
                  <a:tcPr>
                    <a:solidFill>
                      <a:srgbClr val="E977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811563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54A9A2E-C373-D21C-2D0F-6068BB7F5197}"/>
              </a:ext>
            </a:extLst>
          </p:cNvPr>
          <p:cNvSpPr txBox="1"/>
          <p:nvPr/>
        </p:nvSpPr>
        <p:spPr>
          <a:xfrm>
            <a:off x="2866768" y="417326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govst.edu/aimhigh-freshmen/</a:t>
            </a:r>
          </a:p>
        </p:txBody>
      </p:sp>
    </p:spTree>
    <p:extLst>
      <p:ext uri="{BB962C8B-B14F-4D97-AF65-F5344CB8AC3E}">
        <p14:creationId xmlns:p14="http://schemas.microsoft.com/office/powerpoint/2010/main" val="29311426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34B85D-9EA6-6443-860C-161F366C31E8}"/>
              </a:ext>
            </a:extLst>
          </p:cNvPr>
          <p:cNvSpPr txBox="1"/>
          <p:nvPr/>
        </p:nvSpPr>
        <p:spPr>
          <a:xfrm>
            <a:off x="377190" y="186345"/>
            <a:ext cx="112128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rade Gothic LT Std" pitchFamily="2" charset="0"/>
              </a:rPr>
              <a:t>Federal Work Study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34B85D-9EA6-6443-860C-161F366C31E8}"/>
              </a:ext>
            </a:extLst>
          </p:cNvPr>
          <p:cNvSpPr txBox="1"/>
          <p:nvPr/>
        </p:nvSpPr>
        <p:spPr>
          <a:xfrm>
            <a:off x="377189" y="1092970"/>
            <a:ext cx="9949066" cy="490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E97726"/>
                </a:solidFill>
                <a:latin typeface="Trade Gothic LT Std" pitchFamily="2" charset="0"/>
              </a:rPr>
              <a:t>Allows students to earn money to help pay for educational expenses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E97726"/>
                </a:solidFill>
                <a:latin typeface="Trade Gothic LT Std" pitchFamily="2" charset="0"/>
              </a:rPr>
              <a:t>Employment on or off-campus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E97726"/>
                </a:solidFill>
                <a:latin typeface="Trade Gothic LT Std" pitchFamily="2" charset="0"/>
              </a:rPr>
              <a:t>Minimum wage or higher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E97726"/>
                </a:solidFill>
                <a:latin typeface="Trade Gothic LT Std" pitchFamily="2" charset="0"/>
              </a:rPr>
              <a:t>Gain valuable work experience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E97726"/>
                </a:solidFill>
                <a:latin typeface="Trade Gothic LT Std" pitchFamily="2" charset="0"/>
              </a:rPr>
              <a:t>Great networking experience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E97726"/>
                </a:solidFill>
                <a:latin typeface="Trade Gothic LT Std" pitchFamily="2" charset="0"/>
              </a:rPr>
              <a:t>FAFSA is required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Trade Gothic LT Std" pitchFamily="2" charset="0"/>
                <a:hlinkClick r:id="rId4"/>
              </a:rPr>
              <a:t>https://www.govst.edu/work-study/</a:t>
            </a:r>
            <a:br>
              <a:rPr lang="en-US" sz="3200" dirty="0">
                <a:latin typeface="Trade Gothic LT Std" pitchFamily="2" charset="0"/>
              </a:rPr>
            </a:br>
            <a:r>
              <a:rPr lang="en-US" sz="3200" dirty="0">
                <a:latin typeface="Trade Gothic LT Std" pitchFamily="2" charset="0"/>
                <a:hlinkClick r:id="rId5"/>
              </a:rPr>
              <a:t>https://www.govst.edu/employment-resources</a:t>
            </a:r>
            <a:endParaRPr lang="en-US" sz="3200" b="1" dirty="0">
              <a:solidFill>
                <a:srgbClr val="E97726"/>
              </a:solidFill>
              <a:latin typeface="Trade Gothic LT Std" pitchFamily="2" charset="0"/>
            </a:endParaRPr>
          </a:p>
          <a:p>
            <a:endParaRPr lang="en-US" sz="2500" b="1" dirty="0">
              <a:solidFill>
                <a:srgbClr val="E97726"/>
              </a:solidFill>
              <a:latin typeface="Trade Gothic LT Std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659" y="1909702"/>
            <a:ext cx="4367151" cy="2908442"/>
          </a:xfrm>
          <a:prstGeom prst="rect">
            <a:avLst/>
          </a:prstGeom>
          <a:solidFill>
            <a:schemeClr val="accent2"/>
          </a:solidFill>
          <a:ln>
            <a:solidFill>
              <a:srgbClr val="E97726"/>
            </a:solidFill>
          </a:ln>
        </p:spPr>
      </p:pic>
    </p:spTree>
    <p:extLst>
      <p:ext uri="{BB962C8B-B14F-4D97-AF65-F5344CB8AC3E}">
        <p14:creationId xmlns:p14="http://schemas.microsoft.com/office/powerpoint/2010/main" val="40568880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19AD4E-FAD5-BB47-B4AE-AB031B930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DB8809-656B-F13C-D140-35CBF967BC12}"/>
              </a:ext>
            </a:extLst>
          </p:cNvPr>
          <p:cNvSpPr txBox="1"/>
          <p:nvPr/>
        </p:nvSpPr>
        <p:spPr>
          <a:xfrm>
            <a:off x="118571" y="447601"/>
            <a:ext cx="112128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latin typeface="Trade Gothic LT Std" pitchFamily="2" charset="0"/>
              </a:rPr>
              <a:t>Financial Aid Link “F.A. Link”</a:t>
            </a:r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BAB74AE-9B06-9DF9-FD65-97191D7D0793}"/>
              </a:ext>
            </a:extLst>
          </p:cNvPr>
          <p:cNvGraphicFramePr>
            <a:graphicFrameLocks noGrp="1"/>
          </p:cNvGraphicFramePr>
          <p:nvPr/>
        </p:nvGraphicFramePr>
        <p:xfrm>
          <a:off x="2243207" y="3248367"/>
          <a:ext cx="6229681" cy="2255358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514724">
                  <a:extLst>
                    <a:ext uri="{9D8B030D-6E8A-4147-A177-3AD203B41FA5}">
                      <a16:colId xmlns:a16="http://schemas.microsoft.com/office/drawing/2014/main" val="4111220781"/>
                    </a:ext>
                  </a:extLst>
                </a:gridCol>
                <a:gridCol w="3714957">
                  <a:extLst>
                    <a:ext uri="{9D8B030D-6E8A-4147-A177-3AD203B41FA5}">
                      <a16:colId xmlns:a16="http://schemas.microsoft.com/office/drawing/2014/main" val="38233791"/>
                    </a:ext>
                  </a:extLst>
                </a:gridCol>
              </a:tblGrid>
              <a:tr h="751786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Trade Gothic LT Std"/>
                        </a:rPr>
                        <a:t>Term</a:t>
                      </a:r>
                    </a:p>
                  </a:txBody>
                  <a:tcPr marL="88462" marR="88462" marT="44231" marB="4423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dirty="0">
                          <a:latin typeface="Trade Gothic LT Std"/>
                        </a:rPr>
                        <a:t>FA Link Opens and Closes</a:t>
                      </a:r>
                    </a:p>
                  </a:txBody>
                  <a:tcPr marL="88462" marR="88462" marT="44231" marB="44231" anchor="ctr"/>
                </a:tc>
                <a:extLst>
                  <a:ext uri="{0D108BD9-81ED-4DB2-BD59-A6C34878D82A}">
                    <a16:rowId xmlns:a16="http://schemas.microsoft.com/office/drawing/2014/main" val="482878732"/>
                  </a:ext>
                </a:extLst>
              </a:tr>
              <a:tr h="751786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Trade Gothic LT Std"/>
                        </a:rPr>
                        <a:t>SPRING 2024</a:t>
                      </a:r>
                    </a:p>
                  </a:txBody>
                  <a:tcPr marL="88462" marR="88462" marT="44231" marB="4423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dirty="0">
                          <a:latin typeface="Trade Gothic LT Std"/>
                        </a:rPr>
                        <a:t>11/20/2023 – 2/2/2024 </a:t>
                      </a:r>
                    </a:p>
                  </a:txBody>
                  <a:tcPr marL="88462" marR="88462" marT="44231" marB="44231" anchor="ctr"/>
                </a:tc>
                <a:extLst>
                  <a:ext uri="{0D108BD9-81ED-4DB2-BD59-A6C34878D82A}">
                    <a16:rowId xmlns:a16="http://schemas.microsoft.com/office/drawing/2014/main" val="2870662302"/>
                  </a:ext>
                </a:extLst>
              </a:tr>
              <a:tr h="751786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Trade Gothic LT Std"/>
                        </a:rPr>
                        <a:t>SUMMER 2024</a:t>
                      </a:r>
                    </a:p>
                  </a:txBody>
                  <a:tcPr marL="88462" marR="88462" marT="44231" marB="442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latin typeface="Trade Gothic LT Std"/>
                        </a:rPr>
                        <a:t>4/16/2024 – 5/31/2024</a:t>
                      </a:r>
                    </a:p>
                  </a:txBody>
                  <a:tcPr marL="88462" marR="88462" marT="44231" marB="44231" anchor="ctr"/>
                </a:tc>
                <a:extLst>
                  <a:ext uri="{0D108BD9-81ED-4DB2-BD59-A6C34878D82A}">
                    <a16:rowId xmlns:a16="http://schemas.microsoft.com/office/drawing/2014/main" val="2730586343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730AA86-8A17-955D-BC8B-F8501302DAC3}"/>
              </a:ext>
            </a:extLst>
          </p:cNvPr>
          <p:cNvSpPr txBox="1"/>
          <p:nvPr/>
        </p:nvSpPr>
        <p:spPr>
          <a:xfrm>
            <a:off x="489585" y="1309375"/>
            <a:ext cx="1121283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333333"/>
                </a:solidFill>
                <a:effectLst/>
                <a:latin typeface="Trade Gothic LT Std"/>
              </a:rPr>
              <a:t>Students can use the funds left over after their tuition/fees are covered in the bookstore- online and in-person</a:t>
            </a:r>
          </a:p>
          <a:p>
            <a:pPr marL="342900" indent="-342900" algn="l">
              <a:buFont typeface="Arial" panose="020B0604020202020204" pitchFamily="34" charset="0"/>
              <a:buChar char="•"/>
              <a:tabLst>
                <a:tab pos="8229600" algn="l"/>
              </a:tabLst>
            </a:pPr>
            <a:r>
              <a:rPr lang="en-US" sz="2000" dirty="0">
                <a:solidFill>
                  <a:srgbClr val="333333"/>
                </a:solidFill>
                <a:latin typeface="Trade Gothic LT Std"/>
              </a:rPr>
              <a:t>You must remain F.A. eligible to use the funds in the bookstore- </a:t>
            </a:r>
          </a:p>
          <a:p>
            <a:pPr marL="342900" indent="-342900" algn="l">
              <a:buFont typeface="Arial" panose="020B0604020202020204" pitchFamily="34" charset="0"/>
              <a:buChar char="•"/>
              <a:tabLst>
                <a:tab pos="8229600" algn="l"/>
              </a:tabLst>
            </a:pPr>
            <a:r>
              <a:rPr lang="en-US" sz="2000" dirty="0">
                <a:solidFill>
                  <a:srgbClr val="333333"/>
                </a:solidFill>
                <a:latin typeface="Trade Gothic LT Std"/>
              </a:rPr>
              <a:t>If you make any purchases at the bookstore with your F.A. Link and then adjust </a:t>
            </a:r>
          </a:p>
          <a:p>
            <a:pPr marL="341313" indent="-341313" algn="l">
              <a:tabLst>
                <a:tab pos="8229600" algn="l"/>
              </a:tabLst>
            </a:pPr>
            <a:r>
              <a:rPr lang="en-US" sz="2000" b="0" i="0" u="none" strike="noStrike" dirty="0">
                <a:solidFill>
                  <a:srgbClr val="333333"/>
                </a:solidFill>
                <a:effectLst/>
                <a:latin typeface="Trade Gothic LT Std"/>
              </a:rPr>
              <a:t>	your schedule, you may end up owing money</a:t>
            </a:r>
          </a:p>
          <a:p>
            <a:pPr marL="342900" indent="-342900" algn="l">
              <a:buFont typeface="Arial" panose="020B0604020202020204" pitchFamily="34" charset="0"/>
              <a:buChar char="•"/>
              <a:tabLst>
                <a:tab pos="8229600" algn="l"/>
              </a:tabLst>
            </a:pPr>
            <a:r>
              <a:rPr lang="en-US" sz="2000" dirty="0">
                <a:solidFill>
                  <a:srgbClr val="333333"/>
                </a:solidFill>
                <a:latin typeface="Trade Gothic LT Std"/>
              </a:rPr>
              <a:t>Using FA Link is a voluntary service that is not required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F67052F-9FD1-4CDF-D350-1F34A37346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9" t="13742" r="21882" b="14965"/>
          <a:stretch/>
        </p:blipFill>
        <p:spPr>
          <a:xfrm>
            <a:off x="9286173" y="2428127"/>
            <a:ext cx="2416242" cy="281984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69231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34B85D-9EA6-6443-860C-161F366C31E8}"/>
              </a:ext>
            </a:extLst>
          </p:cNvPr>
          <p:cNvSpPr txBox="1"/>
          <p:nvPr/>
        </p:nvSpPr>
        <p:spPr>
          <a:xfrm>
            <a:off x="377190" y="186345"/>
            <a:ext cx="112128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Trade Gothic LT Std" pitchFamily="2" charset="0"/>
              </a:rPr>
              <a:t>Office of Financial Aid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34B85D-9EA6-6443-860C-161F366C31E8}"/>
              </a:ext>
            </a:extLst>
          </p:cNvPr>
          <p:cNvSpPr txBox="1"/>
          <p:nvPr/>
        </p:nvSpPr>
        <p:spPr>
          <a:xfrm>
            <a:off x="2593848" y="1576304"/>
            <a:ext cx="70043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E97726"/>
                </a:solidFill>
                <a:latin typeface="Trade Gothic LT Std" pitchFamily="2" charset="0"/>
              </a:rPr>
              <a:t>Phone</a:t>
            </a:r>
            <a:r>
              <a:rPr lang="en-US" sz="3200" dirty="0">
                <a:solidFill>
                  <a:srgbClr val="E97726"/>
                </a:solidFill>
                <a:latin typeface="Trade Gothic LT Std" pitchFamily="2" charset="0"/>
              </a:rPr>
              <a:t>: </a:t>
            </a:r>
            <a:r>
              <a:rPr lang="en-US" sz="3200" dirty="0">
                <a:latin typeface="Trade Gothic LT Std" pitchFamily="2" charset="0"/>
              </a:rPr>
              <a:t>(708) 534-4480 </a:t>
            </a:r>
          </a:p>
          <a:p>
            <a:endParaRPr lang="en-US" sz="3200" dirty="0">
              <a:latin typeface="Trade Gothic LT Std" pitchFamily="2" charset="0"/>
            </a:endParaRPr>
          </a:p>
          <a:p>
            <a:r>
              <a:rPr lang="en-US" sz="3200" b="1" dirty="0">
                <a:solidFill>
                  <a:srgbClr val="E97726"/>
                </a:solidFill>
                <a:latin typeface="Trade Gothic LT Std" pitchFamily="2" charset="0"/>
              </a:rPr>
              <a:t>Email</a:t>
            </a:r>
            <a:r>
              <a:rPr lang="en-US" sz="3200" dirty="0">
                <a:solidFill>
                  <a:srgbClr val="E97726"/>
                </a:solidFill>
                <a:latin typeface="Trade Gothic LT Std" pitchFamily="2" charset="0"/>
              </a:rPr>
              <a:t>:</a:t>
            </a:r>
            <a:r>
              <a:rPr lang="en-US" sz="3200" dirty="0">
                <a:latin typeface="Trade Gothic LT Std" pitchFamily="2" charset="0"/>
              </a:rPr>
              <a:t> </a:t>
            </a:r>
            <a:r>
              <a:rPr lang="en-US" sz="3200" dirty="0">
                <a:latin typeface="Trade Gothic LT Std" pitchFamily="2" charset="0"/>
                <a:hlinkClick r:id="rId3"/>
              </a:rPr>
              <a:t>faid@govst.edu</a:t>
            </a:r>
            <a:r>
              <a:rPr lang="en-US" sz="3200" dirty="0">
                <a:latin typeface="Trade Gothic LT Std" pitchFamily="2" charset="0"/>
              </a:rPr>
              <a:t> </a:t>
            </a:r>
          </a:p>
          <a:p>
            <a:endParaRPr lang="en-US" sz="3200" dirty="0">
              <a:latin typeface="Trade Gothic LT Std" pitchFamily="2" charset="0"/>
            </a:endParaRPr>
          </a:p>
          <a:p>
            <a:r>
              <a:rPr lang="en-US" sz="3200" b="1" dirty="0">
                <a:solidFill>
                  <a:srgbClr val="E97726"/>
                </a:solidFill>
                <a:latin typeface="Trade Gothic LT Std" pitchFamily="2" charset="0"/>
              </a:rPr>
              <a:t>Website</a:t>
            </a:r>
            <a:r>
              <a:rPr lang="en-US" sz="3200" dirty="0">
                <a:solidFill>
                  <a:srgbClr val="E97726"/>
                </a:solidFill>
                <a:latin typeface="Trade Gothic LT Std" pitchFamily="2" charset="0"/>
              </a:rPr>
              <a:t>:</a:t>
            </a:r>
            <a:r>
              <a:rPr lang="en-US" sz="3200" dirty="0">
                <a:latin typeface="Trade Gothic LT Std" pitchFamily="2" charset="0"/>
              </a:rPr>
              <a:t> </a:t>
            </a:r>
            <a:r>
              <a:rPr lang="en-US" sz="3200" dirty="0">
                <a:latin typeface="Trade Gothic LT Std" pitchFamily="2" charset="0"/>
                <a:hlinkClick r:id="rId4"/>
              </a:rPr>
              <a:t>www.govst.edu/financialaid</a:t>
            </a:r>
            <a:r>
              <a:rPr lang="en-US" sz="3200" dirty="0">
                <a:latin typeface="Trade Gothic LT Std" pitchFamily="2" charset="0"/>
              </a:rPr>
              <a:t> </a:t>
            </a:r>
            <a:r>
              <a:rPr lang="en-US" sz="3200" b="1" dirty="0">
                <a:solidFill>
                  <a:srgbClr val="E97726"/>
                </a:solidFill>
                <a:latin typeface="Trade Gothic LT Std" pitchFamily="2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8" t="5816" r="30621" b="66051"/>
          <a:stretch/>
        </p:blipFill>
        <p:spPr>
          <a:xfrm>
            <a:off x="1664442" y="2484720"/>
            <a:ext cx="929406" cy="6602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8" t="36083" r="30621" b="35784"/>
          <a:stretch/>
        </p:blipFill>
        <p:spPr>
          <a:xfrm>
            <a:off x="1644718" y="1484864"/>
            <a:ext cx="949130" cy="6742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8" t="68424" r="30621"/>
          <a:stretch/>
        </p:blipFill>
        <p:spPr>
          <a:xfrm>
            <a:off x="1592454" y="3366408"/>
            <a:ext cx="1073383" cy="8558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08F0DD-06FF-DE78-9E65-0995461CC517}"/>
              </a:ext>
            </a:extLst>
          </p:cNvPr>
          <p:cNvSpPr txBox="1"/>
          <p:nvPr/>
        </p:nvSpPr>
        <p:spPr>
          <a:xfrm>
            <a:off x="377190" y="4352251"/>
            <a:ext cx="112128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Thank You </a:t>
            </a:r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  <a:sym typeface="Wingdings" panose="05000000000000000000" pitchFamily="2" charset="2"/>
              </a:rPr>
              <a:t></a:t>
            </a:r>
            <a:endParaRPr lang="en-US" sz="4800" b="1" dirty="0">
              <a:solidFill>
                <a:srgbClr val="E97726"/>
              </a:solidFill>
              <a:latin typeface="Trade Gothic LT St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643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377190" y="208865"/>
            <a:ext cx="119291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Fast Facts on GSU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286574" y="2902490"/>
            <a:ext cx="592836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62,000+</a:t>
            </a: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 alumni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750-acre </a:t>
            </a: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campus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80+ </a:t>
            </a: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student organizations and clubs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286574" y="1243472"/>
            <a:ext cx="817245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4,338</a:t>
            </a: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 students enrolled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12:1</a:t>
            </a: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 student to faculty ratio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25 </a:t>
            </a: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countries represented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dirty="0">
              <a:latin typeface="Trade Gothic LT Std" pitchFamily="2" charset="0"/>
            </a:endParaRPr>
          </a:p>
        </p:txBody>
      </p:sp>
      <p:pic>
        <p:nvPicPr>
          <p:cNvPr id="1026" name="Picture 2" descr="State Universities in Illinois - IACAC">
            <a:extLst>
              <a:ext uri="{FF2B5EF4-FFF2-40B4-BE49-F238E27FC236}">
                <a16:creationId xmlns:a16="http://schemas.microsoft.com/office/drawing/2014/main" id="{B2847DBF-F5D0-8685-6644-3F05C74E2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869" y="1580672"/>
            <a:ext cx="2518803" cy="3258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6531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012CDBE-5714-8549-A8C3-D375033B5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B95D11-69A3-1A4A-89D4-838240C7C24F}"/>
              </a:ext>
            </a:extLst>
          </p:cNvPr>
          <p:cNvSpPr txBox="1"/>
          <p:nvPr/>
        </p:nvSpPr>
        <p:spPr>
          <a:xfrm>
            <a:off x="3143250" y="2430125"/>
            <a:ext cx="8561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Trade Gothic LT Std" pitchFamily="2" charset="0"/>
              </a:rPr>
              <a:t>GSU Honors Program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C42758-3A51-2646-A549-D3F897A79245}"/>
              </a:ext>
            </a:extLst>
          </p:cNvPr>
          <p:cNvSpPr txBox="1"/>
          <p:nvPr/>
        </p:nvSpPr>
        <p:spPr>
          <a:xfrm>
            <a:off x="3143250" y="3547946"/>
            <a:ext cx="8844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chemeClr val="bg1"/>
              </a:solidFill>
              <a:latin typeface="Trade Gothic LT St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1744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239E0C-912E-564B-BD61-F53516268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D68298-EA0E-2C42-A7CD-0BA9B3BD808F}"/>
              </a:ext>
            </a:extLst>
          </p:cNvPr>
          <p:cNvSpPr txBox="1"/>
          <p:nvPr/>
        </p:nvSpPr>
        <p:spPr>
          <a:xfrm>
            <a:off x="2903100" y="471710"/>
            <a:ext cx="89909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rade Gothic LT Std" pitchFamily="2" charset="0"/>
              </a:rPr>
              <a:t>In-Class and Real-World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AFBB60-5EA4-334B-90BD-8FFED4BB6184}"/>
              </a:ext>
            </a:extLst>
          </p:cNvPr>
          <p:cNvSpPr txBox="1"/>
          <p:nvPr/>
        </p:nvSpPr>
        <p:spPr>
          <a:xfrm>
            <a:off x="3074670" y="1591221"/>
            <a:ext cx="862965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rade Gothic LT Std" pitchFamily="2" charset="0"/>
              </a:rPr>
              <a:t>Honors Program Points</a:t>
            </a:r>
          </a:p>
          <a:p>
            <a:endParaRPr lang="en-US" sz="2400" i="1" dirty="0">
              <a:latin typeface="Trade Gothic LT Std" pitchFamily="2" charset="0"/>
            </a:endParaRPr>
          </a:p>
          <a:p>
            <a:r>
              <a:rPr lang="en-US" sz="2400" i="1" dirty="0">
                <a:latin typeface="Trade Gothic LT Std" pitchFamily="2" charset="0"/>
              </a:rPr>
              <a:t> </a:t>
            </a:r>
            <a:r>
              <a:rPr lang="en-US" sz="2400" u="sng" dirty="0">
                <a:latin typeface="Trade Gothic LT Std" pitchFamily="2" charset="0"/>
              </a:rPr>
              <a:t>Curricular Activities</a:t>
            </a:r>
          </a:p>
          <a:p>
            <a:r>
              <a:rPr lang="en-US" sz="2000" i="1" dirty="0">
                <a:latin typeface="Trade Gothic LT Std" pitchFamily="2" charset="0"/>
              </a:rPr>
              <a:t> Courses</a:t>
            </a:r>
          </a:p>
          <a:p>
            <a:r>
              <a:rPr lang="en-US" sz="2000" i="1" dirty="0">
                <a:latin typeface="Trade Gothic LT Std" pitchFamily="2" charset="0"/>
              </a:rPr>
              <a:t> Independent Studies</a:t>
            </a:r>
          </a:p>
          <a:p>
            <a:r>
              <a:rPr lang="en-US" sz="2000" i="1" dirty="0">
                <a:latin typeface="Trade Gothic LT Std" pitchFamily="2" charset="0"/>
              </a:rPr>
              <a:t> Course Contracts</a:t>
            </a:r>
          </a:p>
          <a:p>
            <a:r>
              <a:rPr lang="en-US" sz="2000" i="1" dirty="0">
                <a:latin typeface="Trade Gothic LT Std" pitchFamily="2" charset="0"/>
              </a:rPr>
              <a:t> Double Majors/Minors</a:t>
            </a:r>
          </a:p>
          <a:p>
            <a:endParaRPr lang="en-US" sz="2400" i="1" dirty="0">
              <a:latin typeface="Trade Gothic LT Std" pitchFamily="2" charset="0"/>
            </a:endParaRPr>
          </a:p>
          <a:p>
            <a:r>
              <a:rPr lang="en-US" sz="2400" u="sng" dirty="0">
                <a:latin typeface="Trade Gothic LT Std" pitchFamily="2" charset="0"/>
              </a:rPr>
              <a:t>Co-Curricular Activities</a:t>
            </a:r>
          </a:p>
          <a:p>
            <a:r>
              <a:rPr lang="en-US" sz="2000" i="1" dirty="0">
                <a:latin typeface="Trade Gothic LT Std" pitchFamily="2" charset="0"/>
              </a:rPr>
              <a:t> Study Abroad</a:t>
            </a:r>
          </a:p>
          <a:p>
            <a:r>
              <a:rPr lang="en-US" sz="2000" i="1" dirty="0">
                <a:latin typeface="Trade Gothic LT Std" pitchFamily="2" charset="0"/>
              </a:rPr>
              <a:t> Undergraduate Research</a:t>
            </a:r>
          </a:p>
          <a:p>
            <a:r>
              <a:rPr lang="en-US" sz="2000" i="1" dirty="0">
                <a:latin typeface="Trade Gothic LT Std" pitchFamily="2" charset="0"/>
              </a:rPr>
              <a:t> Leadership Experiences</a:t>
            </a:r>
          </a:p>
          <a:p>
            <a:endParaRPr lang="en-US" sz="2400" dirty="0">
              <a:latin typeface="Trade Gothic LT Std" pitchFamily="2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AA6DB98-7DA0-5E44-8587-CA3CC2AACC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2"/>
          <a:stretch/>
        </p:blipFill>
        <p:spPr>
          <a:xfrm>
            <a:off x="7305846" y="2348431"/>
            <a:ext cx="3357563" cy="2730862"/>
          </a:xfrm>
          <a:prstGeom prst="rect">
            <a:avLst/>
          </a:prstGeom>
          <a:ln w="57150">
            <a:solidFill>
              <a:srgbClr val="E97726"/>
            </a:solidFill>
          </a:ln>
        </p:spPr>
      </p:pic>
    </p:spTree>
    <p:extLst>
      <p:ext uri="{BB962C8B-B14F-4D97-AF65-F5344CB8AC3E}">
        <p14:creationId xmlns:p14="http://schemas.microsoft.com/office/powerpoint/2010/main" val="37688274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239E0C-912E-564B-BD61-F53516268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D68298-EA0E-2C42-A7CD-0BA9B3BD808F}"/>
              </a:ext>
            </a:extLst>
          </p:cNvPr>
          <p:cNvSpPr txBox="1"/>
          <p:nvPr/>
        </p:nvSpPr>
        <p:spPr>
          <a:xfrm>
            <a:off x="2850548" y="287779"/>
            <a:ext cx="899093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rade Gothic LT Std" pitchFamily="2" charset="0"/>
              </a:rPr>
              <a:t>Graduate with Honors</a:t>
            </a:r>
            <a:endParaRPr lang="en-US" sz="3200" b="1" dirty="0">
              <a:latin typeface="Trade Gothic LT Std" pitchFamily="2" charset="0"/>
            </a:endParaRPr>
          </a:p>
          <a:p>
            <a:r>
              <a:rPr lang="en-US" sz="3200" dirty="0">
                <a:latin typeface="Trade Gothic LT Std" pitchFamily="2" charset="0"/>
              </a:rPr>
              <a:t>Ready for life…Ready to lead</a:t>
            </a:r>
            <a:endParaRPr lang="en-US" sz="2800" dirty="0">
              <a:latin typeface="Trade Gothic LT Std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AFBB60-5EA4-334B-90BD-8FFED4BB6184}"/>
              </a:ext>
            </a:extLst>
          </p:cNvPr>
          <p:cNvSpPr txBox="1"/>
          <p:nvPr/>
        </p:nvSpPr>
        <p:spPr>
          <a:xfrm>
            <a:off x="2884076" y="2962268"/>
            <a:ext cx="86296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rade Gothic LT Std" pitchFamily="2" charset="0"/>
              </a:rPr>
              <a:t>Honors Program Experiences</a:t>
            </a:r>
          </a:p>
          <a:p>
            <a:endParaRPr lang="en-US" sz="2400" b="1" dirty="0">
              <a:latin typeface="Trade Gothic LT Std" pitchFamily="2" charset="0"/>
            </a:endParaRPr>
          </a:p>
          <a:p>
            <a:r>
              <a:rPr lang="en-US" sz="2400" dirty="0">
                <a:latin typeface="Trade Gothic LT Std" pitchFamily="2" charset="0"/>
              </a:rPr>
              <a:t>-Junior Capstone Experience</a:t>
            </a:r>
          </a:p>
          <a:p>
            <a:r>
              <a:rPr lang="en-US" sz="2400" dirty="0">
                <a:latin typeface="Trade Gothic LT Std" pitchFamily="2" charset="0"/>
              </a:rPr>
              <a:t>-Internship (career bound)</a:t>
            </a:r>
          </a:p>
          <a:p>
            <a:r>
              <a:rPr lang="en-US" sz="2400" dirty="0">
                <a:latin typeface="Trade Gothic LT Std" pitchFamily="2" charset="0"/>
              </a:rPr>
              <a:t>-Thesis (graduate school bound)</a:t>
            </a:r>
          </a:p>
          <a:p>
            <a:r>
              <a:rPr lang="en-US" sz="2400" dirty="0">
                <a:latin typeface="Trade Gothic LT Std" pitchFamily="2" charset="0"/>
              </a:rPr>
              <a:t>-Senior Leadership Experience</a:t>
            </a:r>
          </a:p>
          <a:p>
            <a:endParaRPr lang="en-US" sz="2400" dirty="0">
              <a:latin typeface="Trade Gothic LT Std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7165C0-F10B-BE4C-A919-45E329619A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5324">
            <a:off x="7883249" y="2483823"/>
            <a:ext cx="3748445" cy="2811334"/>
          </a:xfrm>
          <a:prstGeom prst="rect">
            <a:avLst/>
          </a:prstGeom>
          <a:ln w="57150">
            <a:solidFill>
              <a:srgbClr val="E97726"/>
            </a:solidFill>
          </a:ln>
        </p:spPr>
      </p:pic>
    </p:spTree>
    <p:extLst>
      <p:ext uri="{BB962C8B-B14F-4D97-AF65-F5344CB8AC3E}">
        <p14:creationId xmlns:p14="http://schemas.microsoft.com/office/powerpoint/2010/main" val="13163512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19AD4E-FAD5-BB47-B4AE-AB031B930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34B85D-9EA6-6443-860C-161F366C31E8}"/>
              </a:ext>
            </a:extLst>
          </p:cNvPr>
          <p:cNvSpPr txBox="1"/>
          <p:nvPr/>
        </p:nvSpPr>
        <p:spPr>
          <a:xfrm>
            <a:off x="489584" y="427464"/>
            <a:ext cx="112128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Honors Study Abroad in Rome, Italy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155" y="1865148"/>
            <a:ext cx="3744207" cy="28081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432" y="1865148"/>
            <a:ext cx="3745037" cy="28087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09" y="1864525"/>
            <a:ext cx="3745037" cy="280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441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0C8FD78-5231-E846-915D-888DD672E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79E11A2-2D4F-AE41-8610-75AC2F60A08E}"/>
              </a:ext>
            </a:extLst>
          </p:cNvPr>
          <p:cNvSpPr>
            <a:spLocks noGrp="1"/>
          </p:cNvSpPr>
          <p:nvPr/>
        </p:nvSpPr>
        <p:spPr>
          <a:xfrm>
            <a:off x="3277522" y="1035845"/>
            <a:ext cx="7524750" cy="22002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D6FB70A-966E-1649-B811-A2655D4DF219}"/>
              </a:ext>
            </a:extLst>
          </p:cNvPr>
          <p:cNvSpPr>
            <a:spLocks noGrp="1"/>
          </p:cNvSpPr>
          <p:nvPr/>
        </p:nvSpPr>
        <p:spPr>
          <a:xfrm>
            <a:off x="3277522" y="3479006"/>
            <a:ext cx="7524750" cy="2343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6C6DDDE-012E-E84C-937C-5FA03800F690}"/>
              </a:ext>
            </a:extLst>
          </p:cNvPr>
          <p:cNvSpPr>
            <a:spLocks noGrp="1"/>
          </p:cNvSpPr>
          <p:nvPr/>
        </p:nvSpPr>
        <p:spPr>
          <a:xfrm>
            <a:off x="3143250" y="1085852"/>
            <a:ext cx="7524750" cy="22002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8C7F475-362A-7240-8CAC-D705B1E6C185}"/>
              </a:ext>
            </a:extLst>
          </p:cNvPr>
          <p:cNvSpPr>
            <a:spLocks noGrp="1"/>
          </p:cNvSpPr>
          <p:nvPr/>
        </p:nvSpPr>
        <p:spPr>
          <a:xfrm>
            <a:off x="3143250" y="3529013"/>
            <a:ext cx="7524750" cy="2343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DACBA2-44D2-5143-BD58-C573E1F875AD}"/>
              </a:ext>
            </a:extLst>
          </p:cNvPr>
          <p:cNvSpPr txBox="1"/>
          <p:nvPr/>
        </p:nvSpPr>
        <p:spPr>
          <a:xfrm>
            <a:off x="3028950" y="1322131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Trade Gothic LT Std" pitchFamily="2" charset="0"/>
              </a:rPr>
              <a:t>Applying to GSU</a:t>
            </a:r>
          </a:p>
        </p:txBody>
      </p:sp>
    </p:spTree>
    <p:extLst>
      <p:ext uri="{BB962C8B-B14F-4D97-AF65-F5344CB8AC3E}">
        <p14:creationId xmlns:p14="http://schemas.microsoft.com/office/powerpoint/2010/main" val="35623798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5C146E-EFBB-3648-8805-E2CE90410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044D94-C57E-294F-8A89-7DF2FA9C204D}"/>
              </a:ext>
            </a:extLst>
          </p:cNvPr>
          <p:cNvSpPr txBox="1"/>
          <p:nvPr/>
        </p:nvSpPr>
        <p:spPr>
          <a:xfrm>
            <a:off x="1836454" y="139615"/>
            <a:ext cx="103555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rade Gothic LT Std" pitchFamily="2" charset="0"/>
              </a:rPr>
              <a:t>Freshman Admission Requirements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464284-F5D8-BB44-A445-F13CCC426218}"/>
              </a:ext>
            </a:extLst>
          </p:cNvPr>
          <p:cNvSpPr txBox="1"/>
          <p:nvPr/>
        </p:nvSpPr>
        <p:spPr>
          <a:xfrm>
            <a:off x="3043630" y="1303611"/>
            <a:ext cx="898398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Minimum</a:t>
            </a:r>
            <a:r>
              <a:rPr lang="en-US" sz="3200" i="1" dirty="0"/>
              <a:t> </a:t>
            </a:r>
            <a:r>
              <a:rPr lang="en-US" sz="3200" b="1" dirty="0">
                <a:solidFill>
                  <a:srgbClr val="E97726"/>
                </a:solidFill>
                <a:latin typeface="Trade Gothic LT Std" pitchFamily="2" charset="0"/>
              </a:rPr>
              <a:t>2.0</a:t>
            </a:r>
            <a:r>
              <a:rPr lang="en-US" sz="3200" dirty="0">
                <a:latin typeface="Trade Gothic LT Std" pitchFamily="2" charset="0"/>
              </a:rPr>
              <a:t> </a:t>
            </a:r>
            <a:r>
              <a:rPr lang="en-US" sz="3200" i="1" dirty="0"/>
              <a:t>unweighted</a:t>
            </a:r>
            <a:r>
              <a:rPr lang="en-US" sz="3200" dirty="0"/>
              <a:t> GPA on a</a:t>
            </a:r>
            <a:r>
              <a:rPr lang="en-US" sz="3200" dirty="0">
                <a:latin typeface="Trade Gothic LT Std" pitchFamily="2" charset="0"/>
              </a:rPr>
              <a:t> </a:t>
            </a:r>
            <a:r>
              <a:rPr lang="en-US" sz="3200" b="1" dirty="0">
                <a:solidFill>
                  <a:srgbClr val="E97726"/>
                </a:solidFill>
                <a:latin typeface="Trade Gothic LT Std" pitchFamily="2" charset="0"/>
              </a:rPr>
              <a:t>4.0</a:t>
            </a:r>
            <a:r>
              <a:rPr lang="en-US" sz="3200" dirty="0">
                <a:latin typeface="Trade Gothic LT Std" pitchFamily="2" charset="0"/>
              </a:rPr>
              <a:t> </a:t>
            </a:r>
            <a:r>
              <a:rPr lang="en-US" sz="3200" dirty="0"/>
              <a:t>scale</a:t>
            </a:r>
          </a:p>
          <a:p>
            <a:endParaRPr lang="en-US" sz="3200" dirty="0"/>
          </a:p>
          <a:p>
            <a:r>
              <a:rPr lang="en-US" sz="3200" dirty="0"/>
              <a:t>Holistic Review Process- strongly encouraged to submit supplemental information including: 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Letters of Recommendation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Resume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Sports and Student Activities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ACT/SAT test scores (test optional)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Personal Statement</a:t>
            </a:r>
          </a:p>
          <a:p>
            <a:endParaRPr lang="en-US" sz="3200" dirty="0">
              <a:latin typeface="Trade Gothic LT Std" pitchFamily="2" charset="0"/>
            </a:endParaRPr>
          </a:p>
          <a:p>
            <a:endParaRPr lang="en-US" sz="3600" dirty="0">
              <a:latin typeface="Trade Gothic LT St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8567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3D0AAF-2ED2-D34D-B046-E1F99F717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412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F8D911-5727-5B4A-93E2-D36635697A23}"/>
              </a:ext>
            </a:extLst>
          </p:cNvPr>
          <p:cNvSpPr txBox="1"/>
          <p:nvPr/>
        </p:nvSpPr>
        <p:spPr>
          <a:xfrm>
            <a:off x="2153446" y="79267"/>
            <a:ext cx="10038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rade Gothic LT Std" pitchFamily="2" charset="0"/>
              </a:rPr>
              <a:t>Two Ways to Apply</a:t>
            </a:r>
            <a:endParaRPr lang="en-US" sz="4800" b="1" dirty="0">
              <a:solidFill>
                <a:srgbClr val="E97726"/>
              </a:solidFill>
              <a:latin typeface="Trade Gothic LT Std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D27047-51A3-BC43-B3D2-7D7F085F34E8}"/>
              </a:ext>
            </a:extLst>
          </p:cNvPr>
          <p:cNvSpPr txBox="1"/>
          <p:nvPr/>
        </p:nvSpPr>
        <p:spPr>
          <a:xfrm>
            <a:off x="2364509" y="1070721"/>
            <a:ext cx="967970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rade Gothic LT Std" pitchFamily="2" charset="0"/>
              </a:rPr>
              <a:t>   -</a:t>
            </a:r>
          </a:p>
          <a:p>
            <a:pPr algn="ctr"/>
            <a:r>
              <a:rPr lang="en-US" sz="2400" b="1" dirty="0">
                <a:solidFill>
                  <a:srgbClr val="E97726"/>
                </a:solidFill>
                <a:latin typeface="Trade Gothic LT Std" pitchFamily="2" charset="0"/>
              </a:rPr>
              <a:t>GSU Application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rade Gothic LT Std" pitchFamily="2" charset="0"/>
              </a:rPr>
              <a:t>Complete the application for admission online at:</a:t>
            </a:r>
            <a:r>
              <a:rPr lang="en-US" sz="2400" dirty="0">
                <a:latin typeface="Trade Gothic LT Std" pitchFamily="2" charset="0"/>
              </a:rPr>
              <a:t> </a:t>
            </a:r>
            <a:r>
              <a:rPr lang="en-US" sz="2400" b="1" dirty="0">
                <a:solidFill>
                  <a:srgbClr val="E97726"/>
                </a:solidFill>
                <a:latin typeface="Trade Gothic LT Std" pitchFamily="2" charset="0"/>
              </a:rPr>
              <a:t>apply.govst.edu/apply</a:t>
            </a:r>
            <a:endParaRPr lang="en-US" sz="2400" dirty="0">
              <a:latin typeface="Trade Gothic LT Std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rade Gothic LT Std" pitchFamily="2" charset="0"/>
              </a:rPr>
              <a:t>Have official transcripts sent to </a:t>
            </a:r>
            <a:r>
              <a:rPr lang="en-US" sz="2000" b="1" dirty="0">
                <a:solidFill>
                  <a:srgbClr val="E97726"/>
                </a:solidFill>
                <a:latin typeface="Trade Gothic LT Std" pitchFamily="2" charset="0"/>
                <a:hlinkClick r:id="rId3"/>
              </a:rPr>
              <a:t>apotranscripts@govst.edu</a:t>
            </a:r>
            <a:endParaRPr lang="en-US" sz="2000" b="1" dirty="0">
              <a:solidFill>
                <a:srgbClr val="E97726"/>
              </a:solidFill>
              <a:latin typeface="Trade Gothic LT Std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rade Gothic LT Std" pitchFamily="2" charset="0"/>
              </a:rPr>
              <a:t>Upload supplemental documents through your application portal</a:t>
            </a:r>
          </a:p>
          <a:p>
            <a:endParaRPr lang="en-US" sz="2000" dirty="0">
              <a:latin typeface="Trade Gothic LT Std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08026" y="3237516"/>
            <a:ext cx="6096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>
              <a:latin typeface="Trade Gothic LT Std" pitchFamily="2" charset="0"/>
            </a:endParaRPr>
          </a:p>
          <a:p>
            <a:r>
              <a:rPr lang="en-US" sz="2400" dirty="0">
                <a:latin typeface="Trade Gothic LT Std" pitchFamily="2" charset="0"/>
              </a:rPr>
              <a:t>GSU is now on the Common App </a:t>
            </a:r>
            <a:r>
              <a:rPr lang="en-US" sz="2400" b="1" dirty="0">
                <a:solidFill>
                  <a:srgbClr val="E97726"/>
                </a:solidFill>
                <a:latin typeface="Trade Gothic LT Std" pitchFamily="2" charset="0"/>
              </a:rPr>
              <a:t>: https://www.commonapp.org/</a:t>
            </a:r>
          </a:p>
        </p:txBody>
      </p:sp>
      <p:sp>
        <p:nvSpPr>
          <p:cNvPr id="6" name="AutoShape 2" descr="common app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870" y="3416392"/>
            <a:ext cx="2236770" cy="9291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19272" y="2927169"/>
            <a:ext cx="1076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E97726"/>
                </a:solidFill>
                <a:latin typeface="Trade Gothic LT Std" pitchFamily="2" charset="0"/>
              </a:rPr>
              <a:t>   OR</a:t>
            </a:r>
          </a:p>
        </p:txBody>
      </p:sp>
      <p:sp>
        <p:nvSpPr>
          <p:cNvPr id="9" name="Rectangle 8"/>
          <p:cNvSpPr/>
          <p:nvPr/>
        </p:nvSpPr>
        <p:spPr>
          <a:xfrm>
            <a:off x="3555999" y="4505969"/>
            <a:ext cx="68032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rade Gothic LT Std" pitchFamily="2" charset="0"/>
              </a:rPr>
              <a:t>Have your counselor upload your official transcripts through the application portal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rade Gothic LT Std" pitchFamily="2" charset="0"/>
              </a:rPr>
              <a:t>We will use the Common App writing prompts. </a:t>
            </a:r>
          </a:p>
        </p:txBody>
      </p:sp>
    </p:spTree>
    <p:extLst>
      <p:ext uri="{BB962C8B-B14F-4D97-AF65-F5344CB8AC3E}">
        <p14:creationId xmlns:p14="http://schemas.microsoft.com/office/powerpoint/2010/main" val="29367746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5C146E-EFBB-3648-8805-E2CE90410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044D94-C57E-294F-8A89-7DF2FA9C204D}"/>
              </a:ext>
            </a:extLst>
          </p:cNvPr>
          <p:cNvSpPr txBox="1"/>
          <p:nvPr/>
        </p:nvSpPr>
        <p:spPr>
          <a:xfrm>
            <a:off x="2288528" y="301198"/>
            <a:ext cx="94365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rade Gothic LT Std" pitchFamily="2" charset="0"/>
              </a:rPr>
              <a:t>Ways to Connect to Admissions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26D7BE-1894-FD48-82CE-E4C9334AD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666" y="1433393"/>
            <a:ext cx="2112569" cy="29656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0F8D161-E288-A14D-A10C-3B17764B3F2A}"/>
              </a:ext>
            </a:extLst>
          </p:cNvPr>
          <p:cNvSpPr txBox="1"/>
          <p:nvPr/>
        </p:nvSpPr>
        <p:spPr>
          <a:xfrm>
            <a:off x="2755427" y="5310306"/>
            <a:ext cx="94365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E97726"/>
                </a:solidFill>
                <a:latin typeface="Trade Gothic LT Std" pitchFamily="2" charset="0"/>
              </a:rPr>
              <a:t>Direct Link: </a:t>
            </a:r>
            <a:r>
              <a:rPr lang="en-US" sz="2400" dirty="0">
                <a:solidFill>
                  <a:srgbClr val="E97726"/>
                </a:solidFill>
                <a:latin typeface="Trade Gothic LT Std" pitchFamily="2" charset="0"/>
              </a:rPr>
              <a:t>www.govst.edu/admissions/</a:t>
            </a:r>
          </a:p>
          <a:p>
            <a:pPr algn="ctr"/>
            <a:r>
              <a:rPr lang="en-US" sz="2400" b="1" dirty="0">
                <a:solidFill>
                  <a:srgbClr val="E97726"/>
                </a:solidFill>
                <a:latin typeface="Trade Gothic LT Std" pitchFamily="2" charset="0"/>
              </a:rPr>
              <a:t>Spanish Language Virtual Appointments Available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958610" y="1559257"/>
            <a:ext cx="491374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E97726"/>
                </a:solidFill>
                <a:latin typeface="Trade Gothic LT Std" pitchFamily="2" charset="0"/>
              </a:rPr>
              <a:t>Direct Line: </a:t>
            </a:r>
            <a:br>
              <a:rPr lang="en-US" sz="2400" b="1" dirty="0">
                <a:solidFill>
                  <a:srgbClr val="E97726"/>
                </a:solidFill>
                <a:latin typeface="Trade Gothic LT Std" pitchFamily="2" charset="0"/>
              </a:rPr>
            </a:br>
            <a:r>
              <a:rPr lang="en-US" sz="2400" dirty="0"/>
              <a:t>708-534-4490</a:t>
            </a:r>
          </a:p>
          <a:p>
            <a:endParaRPr lang="en-US" sz="2400" b="1" dirty="0">
              <a:solidFill>
                <a:srgbClr val="E97726"/>
              </a:solidFill>
              <a:latin typeface="Trade Gothic LT Std" pitchFamily="2" charset="0"/>
            </a:endParaRPr>
          </a:p>
          <a:p>
            <a:r>
              <a:rPr lang="en-US" sz="2400" b="1" dirty="0">
                <a:solidFill>
                  <a:srgbClr val="E97726"/>
                </a:solidFill>
                <a:latin typeface="Trade Gothic LT Std" pitchFamily="2" charset="0"/>
              </a:rPr>
              <a:t>Lise’ Schneider: </a:t>
            </a:r>
          </a:p>
          <a:p>
            <a:r>
              <a:rPr lang="en-US" dirty="0">
                <a:hlinkClick r:id="rId4"/>
              </a:rPr>
              <a:t>lschneider@govst.edu</a:t>
            </a:r>
            <a:endParaRPr lang="en-US" dirty="0"/>
          </a:p>
          <a:p>
            <a:r>
              <a:rPr lang="en-US" dirty="0"/>
              <a:t>708-534-7059</a:t>
            </a:r>
          </a:p>
          <a:p>
            <a:endParaRPr lang="en-US" dirty="0"/>
          </a:p>
          <a:p>
            <a:r>
              <a:rPr lang="en-US" sz="2400" b="1" dirty="0">
                <a:solidFill>
                  <a:srgbClr val="E97726"/>
                </a:solidFill>
                <a:latin typeface="Trade Gothic LT Std" pitchFamily="2" charset="0"/>
              </a:rPr>
              <a:t>Craig Berry: </a:t>
            </a:r>
          </a:p>
          <a:p>
            <a:r>
              <a:rPr lang="en-US" dirty="0">
                <a:hlinkClick r:id="rId5"/>
              </a:rPr>
              <a:t>cberry@govst.edu</a:t>
            </a:r>
            <a:endParaRPr lang="en-US" dirty="0"/>
          </a:p>
          <a:p>
            <a:r>
              <a:rPr lang="en-US" dirty="0"/>
              <a:t>708-534-4492</a:t>
            </a:r>
          </a:p>
        </p:txBody>
      </p:sp>
    </p:spTree>
    <p:extLst>
      <p:ext uri="{BB962C8B-B14F-4D97-AF65-F5344CB8AC3E}">
        <p14:creationId xmlns:p14="http://schemas.microsoft.com/office/powerpoint/2010/main" val="7847323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https://apply.govst.edu/www/images/Graphic4.jpg">
            <a:extLst>
              <a:ext uri="{FF2B5EF4-FFF2-40B4-BE49-F238E27FC236}">
                <a16:creationId xmlns:a16="http://schemas.microsoft.com/office/drawing/2014/main" id="{402EFDF7-C91F-1B77-D2D8-A0CECCDEA3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4" r="25789" b="-2"/>
          <a:stretch/>
        </p:blipFill>
        <p:spPr bwMode="auto">
          <a:xfrm>
            <a:off x="6229215" y="0"/>
            <a:ext cx="5962785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79E11A2-2D4F-AE41-8610-75AC2F60A08E}"/>
              </a:ext>
            </a:extLst>
          </p:cNvPr>
          <p:cNvSpPr>
            <a:spLocks noGrp="1"/>
          </p:cNvSpPr>
          <p:nvPr/>
        </p:nvSpPr>
        <p:spPr>
          <a:xfrm>
            <a:off x="3277522" y="1035845"/>
            <a:ext cx="7524750" cy="22002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D6FB70A-966E-1649-B811-A2655D4DF219}"/>
              </a:ext>
            </a:extLst>
          </p:cNvPr>
          <p:cNvSpPr>
            <a:spLocks noGrp="1"/>
          </p:cNvSpPr>
          <p:nvPr/>
        </p:nvSpPr>
        <p:spPr>
          <a:xfrm>
            <a:off x="3277522" y="3479006"/>
            <a:ext cx="7524750" cy="2343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6C6DDDE-012E-E84C-937C-5FA03800F690}"/>
              </a:ext>
            </a:extLst>
          </p:cNvPr>
          <p:cNvSpPr>
            <a:spLocks noGrp="1"/>
          </p:cNvSpPr>
          <p:nvPr/>
        </p:nvSpPr>
        <p:spPr>
          <a:xfrm>
            <a:off x="3143250" y="1085852"/>
            <a:ext cx="7524750" cy="22002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8C7F475-362A-7240-8CAC-D705B1E6C185}"/>
              </a:ext>
            </a:extLst>
          </p:cNvPr>
          <p:cNvSpPr>
            <a:spLocks noGrp="1"/>
          </p:cNvSpPr>
          <p:nvPr/>
        </p:nvSpPr>
        <p:spPr>
          <a:xfrm>
            <a:off x="1389728" y="3566298"/>
            <a:ext cx="7524750" cy="2343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92E397-3F5C-4C38-A211-2FE08ABE1AA5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6135780" cy="62970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sz="3600" b="1" dirty="0">
                <a:solidFill>
                  <a:schemeClr val="accent2"/>
                </a:solidFill>
              </a:rPr>
            </a:br>
            <a:r>
              <a:rPr lang="en-US" sz="6000" b="1" dirty="0">
                <a:solidFill>
                  <a:schemeClr val="accent2"/>
                </a:solidFill>
                <a:latin typeface="Agency FB" panose="020B0503020202020204" pitchFamily="34" charset="0"/>
              </a:rPr>
              <a:t>BREAKOUT SESSIONS</a:t>
            </a:r>
            <a:br>
              <a:rPr lang="en-US" sz="3600" b="1" dirty="0">
                <a:solidFill>
                  <a:schemeClr val="accent2"/>
                </a:solidFill>
              </a:rPr>
            </a:br>
            <a:br>
              <a:rPr lang="en-US" sz="3600" b="1" dirty="0">
                <a:solidFill>
                  <a:schemeClr val="accent2"/>
                </a:solidFill>
              </a:rPr>
            </a:br>
            <a:r>
              <a:rPr lang="en-US" sz="3600" b="1" dirty="0">
                <a:solidFill>
                  <a:schemeClr val="accent2"/>
                </a:solidFill>
              </a:rPr>
              <a:t> </a:t>
            </a:r>
            <a:r>
              <a:rPr lang="en-US" sz="3600" b="1" u="sng" dirty="0">
                <a:solidFill>
                  <a:schemeClr val="accent2"/>
                </a:solidFill>
              </a:rPr>
              <a:t>GovState Student Panel</a:t>
            </a:r>
          </a:p>
          <a:p>
            <a:pPr algn="ctr"/>
            <a:r>
              <a:rPr lang="en-US" sz="3600" dirty="0">
                <a:solidFill>
                  <a:schemeClr val="accent2"/>
                </a:solidFill>
              </a:rPr>
              <a:t>Engbretson</a:t>
            </a:r>
          </a:p>
          <a:p>
            <a:pPr algn="ctr"/>
            <a:endParaRPr lang="en-US" sz="3600" dirty="0">
              <a:solidFill>
                <a:schemeClr val="accent2"/>
              </a:solidFill>
            </a:endParaRPr>
          </a:p>
          <a:p>
            <a:pPr algn="ctr"/>
            <a:r>
              <a:rPr lang="en-US" sz="3600" b="1" u="sng" dirty="0">
                <a:solidFill>
                  <a:schemeClr val="accent2"/>
                </a:solidFill>
              </a:rPr>
              <a:t>Campus Resources</a:t>
            </a:r>
          </a:p>
          <a:p>
            <a:pPr algn="ctr"/>
            <a:r>
              <a:rPr lang="en-US" sz="3600" dirty="0">
                <a:solidFill>
                  <a:schemeClr val="accent2"/>
                </a:solidFill>
              </a:rPr>
              <a:t>Hall of Honors</a:t>
            </a:r>
          </a:p>
          <a:p>
            <a:pPr algn="ctr"/>
            <a:endParaRPr lang="en-US" sz="3600" dirty="0">
              <a:solidFill>
                <a:schemeClr val="accent2"/>
              </a:solidFill>
            </a:endParaRPr>
          </a:p>
          <a:p>
            <a:pPr algn="ctr"/>
            <a:r>
              <a:rPr lang="en-US" sz="3600" b="1" u="sng" dirty="0">
                <a:solidFill>
                  <a:schemeClr val="accent2"/>
                </a:solidFill>
              </a:rPr>
              <a:t>Housing &amp; Student Engagement</a:t>
            </a:r>
          </a:p>
          <a:p>
            <a:pPr algn="ctr"/>
            <a:r>
              <a:rPr lang="en-US" sz="3600" dirty="0">
                <a:solidFill>
                  <a:schemeClr val="accent2"/>
                </a:solidFill>
              </a:rPr>
              <a:t>Lakeside Lounge</a:t>
            </a:r>
          </a:p>
          <a:p>
            <a:pPr algn="ctr"/>
            <a:endParaRPr lang="en-US" sz="3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667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377190" y="208865"/>
            <a:ext cx="119291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Top 10 Undergraduate Majors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431482" y="1397674"/>
            <a:ext cx="1132903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E97726"/>
              </a:buClr>
              <a:buFont typeface="+mj-lt"/>
              <a:buAutoNum type="arabicPeriod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Interdisciplinary Studies, BA</a:t>
            </a:r>
          </a:p>
          <a:p>
            <a:pPr marL="457200" indent="-457200">
              <a:buClr>
                <a:srgbClr val="E97726"/>
              </a:buClr>
              <a:buFont typeface="+mj-lt"/>
              <a:buAutoNum type="arabicPeriod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>
              <a:buClr>
                <a:srgbClr val="E97726"/>
              </a:buClr>
              <a:buFont typeface="+mj-lt"/>
              <a:buAutoNum type="arabicPeriod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Psychology, BA </a:t>
            </a:r>
          </a:p>
          <a:p>
            <a:pPr marL="457200" indent="-457200">
              <a:buClr>
                <a:srgbClr val="E97726"/>
              </a:buClr>
              <a:buFont typeface="+mj-lt"/>
              <a:buAutoNum type="arabicPeriod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>
              <a:buClr>
                <a:srgbClr val="E97726"/>
              </a:buClr>
              <a:buFont typeface="+mj-lt"/>
              <a:buAutoNum type="arabicPeriod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Business Administration, BA</a:t>
            </a:r>
          </a:p>
          <a:p>
            <a:pPr marL="457200" indent="-457200">
              <a:buClr>
                <a:srgbClr val="E97726"/>
              </a:buClr>
              <a:buFont typeface="+mj-lt"/>
              <a:buAutoNum type="arabicPeriod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>
              <a:buClr>
                <a:srgbClr val="E97726"/>
              </a:buClr>
              <a:buFont typeface="+mj-lt"/>
              <a:buAutoNum type="arabicPeriod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Criminal Justice, BA </a:t>
            </a:r>
          </a:p>
          <a:p>
            <a:pPr marL="457200" indent="-457200">
              <a:buClr>
                <a:srgbClr val="E97726"/>
              </a:buClr>
              <a:buFont typeface="+mj-lt"/>
              <a:buAutoNum type="arabicPeriod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>
              <a:buClr>
                <a:srgbClr val="E97726"/>
              </a:buClr>
              <a:buFont typeface="+mj-lt"/>
              <a:buAutoNum type="arabicPeriod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Social Work, BSW </a:t>
            </a:r>
          </a:p>
          <a:p>
            <a:pPr marL="342900" indent="-342900">
              <a:buClr>
                <a:srgbClr val="E97726"/>
              </a:buClr>
              <a:buFont typeface="+mj-lt"/>
              <a:buAutoNum type="arabicParenR" startAt="5"/>
            </a:pPr>
            <a:endParaRPr lang="en-US" sz="2400" dirty="0">
              <a:latin typeface="Trade Gothic LT Std" pitchFamily="2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dirty="0">
              <a:latin typeface="Trade Gothic LT St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5736907" y="1397673"/>
            <a:ext cx="1132903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E97726"/>
              </a:buClr>
              <a:buFont typeface="+mj-lt"/>
              <a:buAutoNum type="arabicPeriod" startAt="6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Accounting, BS</a:t>
            </a:r>
          </a:p>
          <a:p>
            <a:pPr marL="457200" indent="-457200">
              <a:buClr>
                <a:srgbClr val="E97726"/>
              </a:buClr>
              <a:buFont typeface="+mj-lt"/>
              <a:buAutoNum type="arabicPeriod" startAt="6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>
              <a:buClr>
                <a:srgbClr val="E97726"/>
              </a:buClr>
              <a:buFont typeface="+mj-lt"/>
              <a:buAutoNum type="arabicPeriod" startAt="6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Nursing, BSN</a:t>
            </a:r>
          </a:p>
          <a:p>
            <a:pPr marL="457200" indent="-457200">
              <a:buClr>
                <a:srgbClr val="E97726"/>
              </a:buClr>
              <a:buFont typeface="+mj-lt"/>
              <a:buAutoNum type="arabicPeriod" startAt="6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>
              <a:buClr>
                <a:srgbClr val="E97726"/>
              </a:buClr>
              <a:buFont typeface="+mj-lt"/>
              <a:buAutoNum type="arabicPeriod" startAt="6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Communication, BA</a:t>
            </a:r>
          </a:p>
          <a:p>
            <a:pPr marL="457200" indent="-457200">
              <a:buClr>
                <a:srgbClr val="E97726"/>
              </a:buClr>
              <a:buFont typeface="+mj-lt"/>
              <a:buAutoNum type="arabicPeriod" startAt="6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>
              <a:buClr>
                <a:srgbClr val="E97726"/>
              </a:buClr>
              <a:buFont typeface="+mj-lt"/>
              <a:buAutoNum type="arabicPeriod" startAt="6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Community Health, BHS</a:t>
            </a:r>
          </a:p>
          <a:p>
            <a:pPr marL="457200" indent="-457200">
              <a:buClr>
                <a:srgbClr val="E97726"/>
              </a:buClr>
              <a:buFont typeface="+mj-lt"/>
              <a:buAutoNum type="arabicPeriod" startAt="6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>
              <a:buClr>
                <a:srgbClr val="E97726"/>
              </a:buClr>
              <a:buFont typeface="+mj-lt"/>
              <a:buAutoNum type="arabicPeriod" startAt="6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Elementary Education, BA; </a:t>
            </a:r>
          </a:p>
          <a:p>
            <a:pPr>
              <a:buClr>
                <a:srgbClr val="E97726"/>
              </a:buClr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English, BA; </a:t>
            </a:r>
          </a:p>
          <a:p>
            <a:pPr>
              <a:buClr>
                <a:srgbClr val="E97726"/>
              </a:buClr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Information Technology, BS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dirty="0">
              <a:latin typeface="Trade Gothic LT St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750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198A6C-E079-C71E-272E-526E40CA0E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-1524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C087F9-460A-C22A-7ED7-232290510B97}"/>
              </a:ext>
            </a:extLst>
          </p:cNvPr>
          <p:cNvSpPr txBox="1"/>
          <p:nvPr/>
        </p:nvSpPr>
        <p:spPr>
          <a:xfrm>
            <a:off x="2032986" y="372862"/>
            <a:ext cx="76791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2"/>
                </a:solidFill>
                <a:latin typeface="Trade Gothic LT Std"/>
              </a:rPr>
              <a:t>What’s New @ GOVSTATE?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E8C2AE-6BBC-802F-5943-49FC6703359B}"/>
              </a:ext>
            </a:extLst>
          </p:cNvPr>
          <p:cNvSpPr txBox="1"/>
          <p:nvPr/>
        </p:nvSpPr>
        <p:spPr>
          <a:xfrm>
            <a:off x="656948" y="1515165"/>
            <a:ext cx="1015605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E97726"/>
                </a:solidFill>
              </a:rPr>
              <a:t>First Generation Center </a:t>
            </a:r>
            <a:r>
              <a:rPr lang="en-US" sz="2000" dirty="0"/>
              <a:t>– </a:t>
            </a:r>
            <a:r>
              <a:rPr lang="en-US" sz="2000" i="1" dirty="0"/>
              <a:t>opened in Fall 2023; support center focused on providing extra resources to succeed in their educational journey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E97726"/>
                </a:solidFill>
              </a:rPr>
              <a:t>Latinx Resource Center </a:t>
            </a:r>
            <a:r>
              <a:rPr lang="en-US" sz="2000" b="1" dirty="0"/>
              <a:t>- </a:t>
            </a:r>
            <a:r>
              <a:rPr lang="en-US" sz="2000" i="1" dirty="0"/>
              <a:t>opened in Spring 2024; serving Latinx students by supporting, appreciating and culturally representing on GovState’s campus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E97726"/>
                </a:solidFill>
              </a:rPr>
              <a:t>Social Justice Initiative (Legal Clinic) </a:t>
            </a:r>
            <a:r>
              <a:rPr lang="en-US" sz="2000" dirty="0"/>
              <a:t>– </a:t>
            </a:r>
            <a:r>
              <a:rPr lang="en-US" sz="2000" i="1" dirty="0"/>
              <a:t>opened Summer 2023; provides free self-help legal assistance and non-legal resources to low-income Illinois residents</a:t>
            </a:r>
          </a:p>
          <a:p>
            <a:endParaRPr lang="en-US" sz="20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E97726"/>
                </a:solidFill>
              </a:rPr>
              <a:t>Greek Life </a:t>
            </a:r>
            <a:r>
              <a:rPr lang="en-US" sz="2000" i="1" dirty="0"/>
              <a:t>– Alpha Kappa Alpha Sorority, Incorporated was the first divine nine organization to cross on GovState campus in November 2023; more to come… </a:t>
            </a:r>
          </a:p>
        </p:txBody>
      </p:sp>
    </p:spTree>
    <p:extLst>
      <p:ext uri="{BB962C8B-B14F-4D97-AF65-F5344CB8AC3E}">
        <p14:creationId xmlns:p14="http://schemas.microsoft.com/office/powerpoint/2010/main" val="2479769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1D64EFD-B55F-394D-B11B-5391B05E0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878186-8BE9-A34D-B46F-CE13E5F1852D}"/>
              </a:ext>
            </a:extLst>
          </p:cNvPr>
          <p:cNvSpPr txBox="1"/>
          <p:nvPr/>
        </p:nvSpPr>
        <p:spPr>
          <a:xfrm>
            <a:off x="3074670" y="170210"/>
            <a:ext cx="92880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rade Gothic LT Std" pitchFamily="2" charset="0"/>
              </a:rPr>
              <a:t>GSU’s Freshman Program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E23FCD-755E-324E-B317-A5353A6B5689}"/>
              </a:ext>
            </a:extLst>
          </p:cNvPr>
          <p:cNvSpPr txBox="1"/>
          <p:nvPr/>
        </p:nvSpPr>
        <p:spPr>
          <a:xfrm>
            <a:off x="3244215" y="4069973"/>
            <a:ext cx="6160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rade Gothic LT Std" pitchFamily="2" charset="0"/>
              </a:rPr>
              <a:t>body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670" y="1351279"/>
            <a:ext cx="3105150" cy="501967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67D4C61-CF67-5106-8380-4202559EE5DE}"/>
              </a:ext>
            </a:extLst>
          </p:cNvPr>
          <p:cNvGrpSpPr/>
          <p:nvPr/>
        </p:nvGrpSpPr>
        <p:grpSpPr>
          <a:xfrm>
            <a:off x="6877213" y="2328589"/>
            <a:ext cx="6183852" cy="3240108"/>
            <a:chOff x="6453007" y="3707030"/>
            <a:chExt cx="6183852" cy="324010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F878186-8BE9-A34D-B46F-CE13E5F1852D}"/>
                </a:ext>
              </a:extLst>
            </p:cNvPr>
            <p:cNvSpPr txBox="1"/>
            <p:nvPr/>
          </p:nvSpPr>
          <p:spPr>
            <a:xfrm>
              <a:off x="6453007" y="3707030"/>
              <a:ext cx="546580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E97726"/>
                  </a:solidFill>
                  <a:latin typeface="Trade Gothic LT Std" pitchFamily="2" charset="0"/>
                </a:rPr>
                <a:t>Free Laptop</a:t>
              </a:r>
            </a:p>
            <a:p>
              <a:endParaRPr lang="en-US" sz="2400" b="1" dirty="0">
                <a:solidFill>
                  <a:srgbClr val="E97726"/>
                </a:solidFill>
                <a:latin typeface="Trade Gothic LT Std" pitchFamily="2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F878186-8BE9-A34D-B46F-CE13E5F1852D}"/>
                </a:ext>
              </a:extLst>
            </p:cNvPr>
            <p:cNvSpPr txBox="1"/>
            <p:nvPr/>
          </p:nvSpPr>
          <p:spPr>
            <a:xfrm>
              <a:off x="6512201" y="3948643"/>
              <a:ext cx="61246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000" b="1" dirty="0">
                <a:solidFill>
                  <a:srgbClr val="E97726"/>
                </a:solidFill>
                <a:latin typeface="Trade Gothic LT Std" pitchFamily="2" charset="0"/>
              </a:endParaRPr>
            </a:p>
            <a:p>
              <a:r>
                <a:rPr lang="en-US" i="1" dirty="0"/>
                <a:t>-Provided first week of classes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F878186-8BE9-A34D-B46F-CE13E5F1852D}"/>
                </a:ext>
              </a:extLst>
            </p:cNvPr>
            <p:cNvSpPr txBox="1"/>
            <p:nvPr/>
          </p:nvSpPr>
          <p:spPr>
            <a:xfrm>
              <a:off x="6487806" y="4538027"/>
              <a:ext cx="61246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E97726"/>
                  </a:solidFill>
                  <a:latin typeface="Trade Gothic LT Std" pitchFamily="2" charset="0"/>
                </a:rPr>
                <a:t>Lock-in Tuition Rate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F878186-8BE9-A34D-B46F-CE13E5F1852D}"/>
                </a:ext>
              </a:extLst>
            </p:cNvPr>
            <p:cNvSpPr txBox="1"/>
            <p:nvPr/>
          </p:nvSpPr>
          <p:spPr>
            <a:xfrm>
              <a:off x="6487806" y="5005481"/>
              <a:ext cx="61246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-Guaranteed tuition rates for 12 consecutive semesters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F878186-8BE9-A34D-B46F-CE13E5F1852D}"/>
                </a:ext>
              </a:extLst>
            </p:cNvPr>
            <p:cNvSpPr txBox="1"/>
            <p:nvPr/>
          </p:nvSpPr>
          <p:spPr>
            <a:xfrm>
              <a:off x="6453007" y="5475446"/>
              <a:ext cx="612465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E97726"/>
                  </a:solidFill>
                  <a:latin typeface="Trade Gothic LT Std" pitchFamily="2" charset="0"/>
                </a:rPr>
                <a:t>15-to-Finish</a:t>
              </a:r>
              <a:endParaRPr lang="en-US" dirty="0">
                <a:latin typeface="Trade Gothic LT Std" pitchFamily="2" charset="0"/>
              </a:endParaRPr>
            </a:p>
            <a:p>
              <a:endParaRPr lang="en-US" sz="2400" b="1" dirty="0">
                <a:solidFill>
                  <a:srgbClr val="E97726"/>
                </a:solidFill>
                <a:latin typeface="Trade Gothic LT Std" pitchFamily="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F878186-8BE9-A34D-B46F-CE13E5F1852D}"/>
                </a:ext>
              </a:extLst>
            </p:cNvPr>
            <p:cNvSpPr txBox="1"/>
            <p:nvPr/>
          </p:nvSpPr>
          <p:spPr>
            <a:xfrm>
              <a:off x="6487806" y="5931475"/>
              <a:ext cx="612465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-4 years to graduation!</a:t>
              </a:r>
            </a:p>
            <a:p>
              <a:endParaRPr lang="en-US" dirty="0">
                <a:latin typeface="Trade Gothic LT Std" pitchFamily="2" charset="0"/>
              </a:endParaRPr>
            </a:p>
            <a:p>
              <a:endParaRPr lang="en-US" sz="2400" b="1" dirty="0">
                <a:solidFill>
                  <a:srgbClr val="E97726"/>
                </a:solidFill>
                <a:latin typeface="Trade Gothic LT Std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5014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EC7C80-7B4E-0341-A5D0-F202837D35BA}"/>
              </a:ext>
            </a:extLst>
          </p:cNvPr>
          <p:cNvSpPr txBox="1"/>
          <p:nvPr/>
        </p:nvSpPr>
        <p:spPr>
          <a:xfrm>
            <a:off x="2958694" y="191522"/>
            <a:ext cx="6976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7 Focus Areas of Study</a:t>
            </a:r>
          </a:p>
        </p:txBody>
      </p:sp>
      <p:sp>
        <p:nvSpPr>
          <p:cNvPr id="2" name="Rectangle 1"/>
          <p:cNvSpPr/>
          <p:nvPr/>
        </p:nvSpPr>
        <p:spPr>
          <a:xfrm>
            <a:off x="224409" y="1265025"/>
            <a:ext cx="6496458" cy="3980968"/>
          </a:xfrm>
          <a:prstGeom prst="rect">
            <a:avLst/>
          </a:prstGeom>
          <a:solidFill>
            <a:srgbClr val="3F5867"/>
          </a:solidFill>
          <a:ln>
            <a:solidFill>
              <a:srgbClr val="3F58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en-US" sz="1400" b="1" dirty="0">
              <a:solidFill>
                <a:schemeClr val="bg1"/>
              </a:solidFill>
            </a:endParaRPr>
          </a:p>
          <a:p>
            <a:pPr lvl="0">
              <a:defRPr/>
            </a:pPr>
            <a:endParaRPr lang="en-US" sz="1400" b="1" dirty="0">
              <a:solidFill>
                <a:schemeClr val="bg1"/>
              </a:solidFill>
            </a:endParaRPr>
          </a:p>
          <a:p>
            <a:pPr lvl="0">
              <a:defRPr/>
            </a:pPr>
            <a:endParaRPr lang="en-US" sz="1400" b="1" dirty="0">
              <a:solidFill>
                <a:schemeClr val="bg1"/>
              </a:solidFill>
            </a:endParaRPr>
          </a:p>
          <a:p>
            <a:pPr lvl="0">
              <a:defRPr/>
            </a:pPr>
            <a:endParaRPr lang="en-US" sz="1400" b="1" dirty="0">
              <a:solidFill>
                <a:schemeClr val="bg1"/>
              </a:solidFill>
            </a:endParaRPr>
          </a:p>
          <a:p>
            <a:pPr lvl="0">
              <a:defRPr/>
            </a:pPr>
            <a:endParaRPr lang="en-US" sz="1400" b="1" dirty="0">
              <a:solidFill>
                <a:schemeClr val="bg1"/>
              </a:solidFill>
            </a:endParaRPr>
          </a:p>
          <a:p>
            <a:pPr lvl="0">
              <a:defRPr/>
            </a:pPr>
            <a:r>
              <a:rPr lang="en-US" sz="1400" b="1" dirty="0">
                <a:solidFill>
                  <a:srgbClr val="F2EF4F"/>
                </a:solidFill>
              </a:rPr>
              <a:t>DISCOVERY</a:t>
            </a:r>
          </a:p>
          <a:p>
            <a:pPr lvl="0">
              <a:defRPr/>
            </a:pPr>
            <a:r>
              <a:rPr lang="en-US" sz="1000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Undecided? You’re not alone! About 1/3 of all Bachelors-level students change majors in the first 3 years. Explore options under guided expertise to save money and time. </a:t>
            </a:r>
          </a:p>
          <a:p>
            <a:pPr lvl="0">
              <a:defRPr/>
            </a:pPr>
            <a:endParaRPr lang="en-US" sz="1050" i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defRPr/>
            </a:pPr>
            <a:r>
              <a:rPr lang="en-US" sz="1400" b="1" dirty="0">
                <a:solidFill>
                  <a:srgbClr val="F2EF4F"/>
                </a:solidFill>
              </a:rPr>
              <a:t>EDUCATION</a:t>
            </a:r>
          </a:p>
          <a:p>
            <a:pPr lvl="0">
              <a:defRPr/>
            </a:pPr>
            <a:r>
              <a:rPr lang="en-US" sz="1000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Secondary Education (Biology, Chemistry, Mathematics, English}, Early Childhood Education, Elementary Education</a:t>
            </a:r>
          </a:p>
          <a:p>
            <a:pPr lvl="0">
              <a:defRPr/>
            </a:pPr>
            <a:endParaRPr lang="en-US" sz="1400" b="1" dirty="0">
              <a:solidFill>
                <a:schemeClr val="bg1"/>
              </a:solidFill>
            </a:endParaRPr>
          </a:p>
          <a:p>
            <a:pPr lvl="0">
              <a:defRPr/>
            </a:pPr>
            <a:r>
              <a:rPr lang="en-US" sz="1400" b="1" dirty="0">
                <a:solidFill>
                  <a:srgbClr val="F2EF4F"/>
                </a:solidFill>
              </a:rPr>
              <a:t>BUSINESS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</a:p>
          <a:p>
            <a:pPr lvl="0">
              <a:defRPr/>
            </a:pPr>
            <a:r>
              <a:rPr lang="en-US" sz="1000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Business Administration, Entrepreneurship, Health Administration, Accounting </a:t>
            </a:r>
          </a:p>
          <a:p>
            <a:pPr lvl="0">
              <a:defRPr/>
            </a:pPr>
            <a:endParaRPr lang="en-US" sz="1050" i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defRPr/>
            </a:pPr>
            <a:r>
              <a:rPr lang="en-US" sz="1400" b="1" dirty="0">
                <a:solidFill>
                  <a:srgbClr val="F2EF4F"/>
                </a:solidFill>
              </a:rPr>
              <a:t>ARTS &amp; ENTERTAINMENT</a:t>
            </a:r>
          </a:p>
          <a:p>
            <a:pPr lvl="0">
              <a:defRPr/>
            </a:pPr>
            <a:r>
              <a:rPr lang="en-US" sz="1000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Fine Arts, Media Studies, Theater and Performance Studies </a:t>
            </a:r>
          </a:p>
          <a:p>
            <a:pPr lvl="0">
              <a:defRPr/>
            </a:pPr>
            <a:endParaRPr lang="en-US" sz="1050" i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defRPr/>
            </a:pPr>
            <a:r>
              <a:rPr lang="en-US" sz="1400" b="1" dirty="0">
                <a:solidFill>
                  <a:srgbClr val="F2EF4F"/>
                </a:solidFill>
              </a:rPr>
              <a:t>HUMANITIES</a:t>
            </a:r>
          </a:p>
          <a:p>
            <a:pPr lvl="0">
              <a:defRPr/>
            </a:pPr>
            <a:r>
              <a:rPr lang="en-US" sz="1000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English, History</a:t>
            </a:r>
          </a:p>
          <a:p>
            <a:pPr lvl="0">
              <a:defRPr/>
            </a:pPr>
            <a:endParaRPr lang="en-US" sz="1050" i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defRPr/>
            </a:pPr>
            <a:r>
              <a:rPr lang="en-US" sz="1400" b="1" dirty="0">
                <a:solidFill>
                  <a:srgbClr val="F2EF4F"/>
                </a:solidFill>
              </a:rPr>
              <a:t>SOCIAL &amp; BEHAVIORAL SCIENCES</a:t>
            </a:r>
          </a:p>
          <a:p>
            <a:pPr lvl="0">
              <a:defRPr/>
            </a:pPr>
            <a:r>
              <a:rPr lang="en-US" sz="1000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Anthropology, Sociology, Communication, Criminal Justice, Economics, Political Science, Psychology, Social Work</a:t>
            </a:r>
          </a:p>
          <a:p>
            <a:pPr lvl="0">
              <a:defRPr/>
            </a:pPr>
            <a:endParaRPr lang="en-US" sz="1050" i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defRPr/>
            </a:pPr>
            <a:r>
              <a:rPr lang="en-US" sz="1400" b="1" dirty="0">
                <a:solidFill>
                  <a:srgbClr val="F2EF4F"/>
                </a:solidFill>
              </a:rPr>
              <a:t>STEM</a:t>
            </a:r>
          </a:p>
          <a:p>
            <a:pPr lvl="0">
              <a:defRPr/>
            </a:pPr>
            <a:r>
              <a:rPr lang="en-US" sz="1000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Biology, Chemistry, Communication Disorders, Community Health, Computer Science, Information Technology, Mathematics, Nursing</a:t>
            </a:r>
          </a:p>
          <a:p>
            <a:pPr lvl="0">
              <a:defRPr/>
            </a:pPr>
            <a:endParaRPr lang="en-US" sz="1050" i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defRPr/>
            </a:pPr>
            <a:endParaRPr lang="en-US" sz="1050" i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defRPr/>
            </a:pPr>
            <a:endParaRPr lang="en-US" sz="1050" i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defRPr/>
            </a:pPr>
            <a:endParaRPr lang="en-US" sz="1050" i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defRPr/>
            </a:pPr>
            <a:endParaRPr lang="en-US" sz="1050" i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endParaRPr lang="en-US" dirty="0"/>
          </a:p>
        </p:txBody>
      </p:sp>
      <p:pic>
        <p:nvPicPr>
          <p:cNvPr id="14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4" b="4924"/>
          <a:stretch/>
        </p:blipFill>
        <p:spPr bwMode="auto">
          <a:xfrm>
            <a:off x="7152728" y="1170786"/>
            <a:ext cx="4368136" cy="3996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 rot="20451721">
            <a:off x="9918519" y="4799988"/>
            <a:ext cx="1556193" cy="162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21418106">
            <a:off x="10692884" y="4430394"/>
            <a:ext cx="1050470" cy="7462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 rot="21285563">
            <a:off x="9731026" y="4941945"/>
            <a:ext cx="1050470" cy="7462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733181" y="1265025"/>
            <a:ext cx="5029173" cy="3984893"/>
          </a:xfrm>
          <a:prstGeom prst="rect">
            <a:avLst/>
          </a:prstGeom>
          <a:noFill/>
          <a:ln w="12700">
            <a:solidFill>
              <a:srgbClr val="3F58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6919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038663-96F6-46FF-A670-E912C7819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3A1044-B9A6-49F4-8AAA-529BA3589FD7}"/>
              </a:ext>
            </a:extLst>
          </p:cNvPr>
          <p:cNvSpPr txBox="1"/>
          <p:nvPr/>
        </p:nvSpPr>
        <p:spPr>
          <a:xfrm>
            <a:off x="2818614" y="232670"/>
            <a:ext cx="9228841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E97726"/>
                </a:solidFill>
                <a:latin typeface="Trade Gothic LT Std" pitchFamily="2" charset="0"/>
              </a:rPr>
              <a:t>Jaguar LEAP Summer Immersion Program</a:t>
            </a:r>
          </a:p>
          <a:p>
            <a:r>
              <a:rPr lang="en-US" sz="2800" b="1" dirty="0">
                <a:latin typeface="Trade Gothic LT Std"/>
              </a:rPr>
              <a:t>Live, Experience, and Prepare</a:t>
            </a:r>
          </a:p>
          <a:p>
            <a:r>
              <a:rPr lang="en-US" sz="2800" b="1" dirty="0">
                <a:latin typeface="Trade Gothic LT Std"/>
              </a:rPr>
              <a:t>Monday, July 8</a:t>
            </a:r>
            <a:r>
              <a:rPr lang="en-US" sz="2800" b="1" baseline="30000" dirty="0">
                <a:latin typeface="Trade Gothic LT Std"/>
              </a:rPr>
              <a:t>th</a:t>
            </a:r>
            <a:r>
              <a:rPr lang="en-US" sz="2800" b="1" dirty="0">
                <a:latin typeface="Trade Gothic LT Std"/>
              </a:rPr>
              <a:t> - Friday, August 16</a:t>
            </a:r>
            <a:r>
              <a:rPr lang="en-US" sz="2800" b="1" baseline="30000" dirty="0">
                <a:latin typeface="Trade Gothic LT Std"/>
              </a:rPr>
              <a:t>th</a:t>
            </a:r>
            <a:endParaRPr lang="en-US" sz="4000" b="1" dirty="0">
              <a:latin typeface="Trade Gothic LT St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E97726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Live: 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Live-on campus. Meet faculty, staff and peers. Learn campus resources.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Experience: 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participate in activities on campus and in downtown Chicago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/>
              <a:t>CPA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/>
              <a:t>The Nate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/>
              <a:t>Biological Field Station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/>
              <a:t>Athletics and Recreation Center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/>
              <a:t>Center for Community Media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Prepare: </a:t>
            </a:r>
            <a:r>
              <a:rPr lang="en-US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During Jaguar LEAP, you’ll earn seven college credits, giving you a jumpstart on your first year.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Mastering College: </a:t>
            </a:r>
            <a:r>
              <a:rPr lang="en-US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Navigating Higher Education (1 credit) *</a:t>
            </a:r>
            <a:r>
              <a:rPr lang="en-US" b="0" i="1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honors offered*</a:t>
            </a:r>
            <a:endParaRPr lang="en-US" b="0" i="0" u="none" strike="noStrike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First Year Seminar: </a:t>
            </a:r>
            <a:r>
              <a:rPr lang="en-US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Interdisciplinary Humanities (3 credits)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Social and Behavioral Science: </a:t>
            </a:r>
            <a:r>
              <a:rPr lang="en-US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General Education Course (3 credits)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b="1" dirty="0">
              <a:solidFill>
                <a:srgbClr val="E97726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2000" b="1" dirty="0">
                <a:latin typeface="Trade Gothic LT Std"/>
              </a:rPr>
              <a:t>Application available soon: https://www.govst.edu/jaguar-leap/</a:t>
            </a:r>
          </a:p>
        </p:txBody>
      </p:sp>
    </p:spTree>
    <p:extLst>
      <p:ext uri="{BB962C8B-B14F-4D97-AF65-F5344CB8AC3E}">
        <p14:creationId xmlns:p14="http://schemas.microsoft.com/office/powerpoint/2010/main" val="1711642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239E0C-912E-564B-BD61-F53516268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D68298-EA0E-2C42-A7CD-0BA9B3BD808F}"/>
              </a:ext>
            </a:extLst>
          </p:cNvPr>
          <p:cNvSpPr txBox="1"/>
          <p:nvPr/>
        </p:nvSpPr>
        <p:spPr>
          <a:xfrm>
            <a:off x="3015615" y="171557"/>
            <a:ext cx="61607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rade Gothic LT Std" pitchFamily="2" charset="0"/>
              </a:rPr>
              <a:t>Get Involved!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AFBB60-5EA4-334B-90BD-8FFED4BB6184}"/>
              </a:ext>
            </a:extLst>
          </p:cNvPr>
          <p:cNvSpPr txBox="1"/>
          <p:nvPr/>
        </p:nvSpPr>
        <p:spPr>
          <a:xfrm>
            <a:off x="2924174" y="1377958"/>
            <a:ext cx="91093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rade Gothic LT Std" pitchFamily="2" charset="0"/>
              </a:rPr>
              <a:t>There’s </a:t>
            </a:r>
            <a:r>
              <a:rPr lang="en-US" b="1" dirty="0">
                <a:latin typeface="Trade Gothic LT Std" pitchFamily="2" charset="0"/>
              </a:rPr>
              <a:t>something for everyone at GSU</a:t>
            </a:r>
            <a:r>
              <a:rPr lang="en-US" dirty="0">
                <a:latin typeface="Trade Gothic LT Std" pitchFamily="2" charset="0"/>
              </a:rPr>
              <a:t>. From </a:t>
            </a:r>
            <a:r>
              <a:rPr lang="en-US" b="1" dirty="0">
                <a:latin typeface="Trade Gothic LT Std" pitchFamily="2" charset="0"/>
              </a:rPr>
              <a:t>Athletics</a:t>
            </a:r>
            <a:r>
              <a:rPr lang="en-US" dirty="0">
                <a:latin typeface="Trade Gothic LT Std" pitchFamily="2" charset="0"/>
              </a:rPr>
              <a:t> and </a:t>
            </a:r>
            <a:r>
              <a:rPr lang="en-US" b="1" dirty="0">
                <a:latin typeface="Trade Gothic LT Std" pitchFamily="2" charset="0"/>
              </a:rPr>
              <a:t>Clubs</a:t>
            </a:r>
            <a:r>
              <a:rPr lang="en-US" dirty="0">
                <a:latin typeface="Trade Gothic LT Std" pitchFamily="2" charset="0"/>
              </a:rPr>
              <a:t> to </a:t>
            </a:r>
            <a:r>
              <a:rPr lang="en-US" b="1" dirty="0">
                <a:latin typeface="Trade Gothic LT Std" pitchFamily="2" charset="0"/>
              </a:rPr>
              <a:t>Student Government,</a:t>
            </a:r>
            <a:r>
              <a:rPr lang="en-US" dirty="0">
                <a:latin typeface="Trade Gothic LT Std" pitchFamily="2" charset="0"/>
              </a:rPr>
              <a:t> you can find the activity that’s right for </a:t>
            </a:r>
            <a:r>
              <a:rPr lang="en-US" b="1" dirty="0">
                <a:latin typeface="Trade Gothic LT Std" pitchFamily="2" charset="0"/>
              </a:rPr>
              <a:t>you</a:t>
            </a:r>
            <a:r>
              <a:rPr lang="en-US" dirty="0">
                <a:latin typeface="Trade Gothic LT Std" pitchFamily="2" charset="0"/>
              </a:rPr>
              <a:t>! </a:t>
            </a:r>
          </a:p>
          <a:p>
            <a:endParaRPr lang="en-US" dirty="0">
              <a:latin typeface="Trade Gothic LT Std" pitchFamily="2" charset="0"/>
            </a:endParaRPr>
          </a:p>
          <a:p>
            <a:r>
              <a:rPr lang="en-US" b="1" dirty="0">
                <a:latin typeface="Trade Gothic LT Std" pitchFamily="2" charset="0"/>
              </a:rPr>
              <a:t>Meet new people</a:t>
            </a:r>
            <a:r>
              <a:rPr lang="en-US" dirty="0">
                <a:latin typeface="Trade Gothic LT Std" pitchFamily="2" charset="0"/>
              </a:rPr>
              <a:t>, build a </a:t>
            </a:r>
            <a:r>
              <a:rPr lang="en-US" b="1" dirty="0">
                <a:latin typeface="Trade Gothic LT Std" pitchFamily="2" charset="0"/>
              </a:rPr>
              <a:t>strong professional network</a:t>
            </a:r>
            <a:r>
              <a:rPr lang="en-US" dirty="0">
                <a:latin typeface="Trade Gothic LT Std" pitchFamily="2" charset="0"/>
              </a:rPr>
              <a:t>, and </a:t>
            </a:r>
            <a:r>
              <a:rPr lang="en-US" b="1" dirty="0">
                <a:latin typeface="Trade Gothic LT Std" pitchFamily="2" charset="0"/>
              </a:rPr>
              <a:t>get the most </a:t>
            </a:r>
            <a:r>
              <a:rPr lang="en-US" dirty="0">
                <a:latin typeface="Trade Gothic LT Std" pitchFamily="2" charset="0"/>
              </a:rPr>
              <a:t>out of your college experience.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098" y="3046024"/>
            <a:ext cx="3521871" cy="23479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838" y="3046024"/>
            <a:ext cx="3732073" cy="248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07806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TM02900769[[fn=Retrospect]]</Template>
  <TotalTime>13182</TotalTime>
  <Words>2368</Words>
  <Application>Microsoft Office PowerPoint</Application>
  <PresentationFormat>Widescreen</PresentationFormat>
  <Paragraphs>438</Paragraphs>
  <Slides>38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0" baseType="lpstr">
      <vt:lpstr>Agency FB</vt:lpstr>
      <vt:lpstr>Arial</vt:lpstr>
      <vt:lpstr>Arial Narrow</vt:lpstr>
      <vt:lpstr>Calibri</vt:lpstr>
      <vt:lpstr>Calibri Light</vt:lpstr>
      <vt:lpstr>Courier New</vt:lpstr>
      <vt:lpstr>Google Sans</vt:lpstr>
      <vt:lpstr>Roboto</vt:lpstr>
      <vt:lpstr>Trade Gothic LT Std</vt:lpstr>
      <vt:lpstr>Trade Gothic Next</vt:lpstr>
      <vt:lpstr>Wingdings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 for 24-25- Banded Tuition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O'Brien, Tomice</cp:lastModifiedBy>
  <cp:revision>63</cp:revision>
  <dcterms:created xsi:type="dcterms:W3CDTF">2020-03-20T15:51:18Z</dcterms:created>
  <dcterms:modified xsi:type="dcterms:W3CDTF">2024-03-19T16:30:40Z</dcterms:modified>
</cp:coreProperties>
</file>